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279" r:id="rId3"/>
    <p:sldId id="283" r:id="rId4"/>
    <p:sldId id="282" r:id="rId5"/>
    <p:sldId id="285" r:id="rId6"/>
    <p:sldId id="286" r:id="rId7"/>
    <p:sldId id="257" r:id="rId8"/>
    <p:sldId id="296" r:id="rId9"/>
    <p:sldId id="306" r:id="rId10"/>
    <p:sldId id="360" r:id="rId11"/>
    <p:sldId id="359" r:id="rId12"/>
    <p:sldId id="358" r:id="rId13"/>
    <p:sldId id="311" r:id="rId14"/>
    <p:sldId id="361" r:id="rId15"/>
    <p:sldId id="363" r:id="rId16"/>
    <p:sldId id="362" r:id="rId17"/>
    <p:sldId id="312" r:id="rId18"/>
    <p:sldId id="364" r:id="rId19"/>
    <p:sldId id="366" r:id="rId20"/>
    <p:sldId id="365" r:id="rId21"/>
    <p:sldId id="310" r:id="rId22"/>
    <p:sldId id="367" r:id="rId23"/>
    <p:sldId id="368" r:id="rId24"/>
    <p:sldId id="369" r:id="rId25"/>
    <p:sldId id="309" r:id="rId26"/>
    <p:sldId id="370" r:id="rId27"/>
    <p:sldId id="372" r:id="rId28"/>
    <p:sldId id="371" r:id="rId29"/>
    <p:sldId id="308" r:id="rId30"/>
    <p:sldId id="373" r:id="rId31"/>
    <p:sldId id="375" r:id="rId32"/>
    <p:sldId id="374" r:id="rId33"/>
    <p:sldId id="307" r:id="rId34"/>
    <p:sldId id="376" r:id="rId35"/>
    <p:sldId id="378" r:id="rId36"/>
    <p:sldId id="377" r:id="rId37"/>
    <p:sldId id="293" r:id="rId38"/>
    <p:sldId id="294" r:id="rId39"/>
    <p:sldId id="381" r:id="rId40"/>
    <p:sldId id="382" r:id="rId41"/>
    <p:sldId id="298" r:id="rId42"/>
    <p:sldId id="314" r:id="rId43"/>
    <p:sldId id="389" r:id="rId44"/>
    <p:sldId id="316" r:id="rId45"/>
    <p:sldId id="390" r:id="rId46"/>
    <p:sldId id="391" r:id="rId47"/>
    <p:sldId id="315" r:id="rId48"/>
    <p:sldId id="395" r:id="rId49"/>
    <p:sldId id="394" r:id="rId50"/>
    <p:sldId id="393" r:id="rId51"/>
    <p:sldId id="392" r:id="rId52"/>
    <p:sldId id="396" r:id="rId53"/>
    <p:sldId id="397" r:id="rId54"/>
    <p:sldId id="295" r:id="rId55"/>
    <p:sldId id="299" r:id="rId56"/>
    <p:sldId id="336" r:id="rId57"/>
    <p:sldId id="340" r:id="rId58"/>
    <p:sldId id="292" r:id="rId59"/>
    <p:sldId id="383" r:id="rId60"/>
    <p:sldId id="403" r:id="rId61"/>
    <p:sldId id="384" r:id="rId62"/>
    <p:sldId id="385" r:id="rId63"/>
    <p:sldId id="386" r:id="rId64"/>
    <p:sldId id="387" r:id="rId65"/>
    <p:sldId id="388" r:id="rId66"/>
    <p:sldId id="291" r:id="rId67"/>
    <p:sldId id="301" r:id="rId68"/>
    <p:sldId id="329" r:id="rId69"/>
    <p:sldId id="345" r:id="rId70"/>
    <p:sldId id="343" r:id="rId71"/>
    <p:sldId id="342" r:id="rId72"/>
    <p:sldId id="348" r:id="rId73"/>
    <p:sldId id="404" r:id="rId74"/>
    <p:sldId id="349" r:id="rId75"/>
    <p:sldId id="344" r:id="rId76"/>
    <p:sldId id="398" r:id="rId77"/>
    <p:sldId id="341" r:id="rId78"/>
    <p:sldId id="346" r:id="rId79"/>
    <p:sldId id="347" r:id="rId80"/>
    <p:sldId id="330" r:id="rId81"/>
    <p:sldId id="331" r:id="rId82"/>
    <p:sldId id="332" r:id="rId83"/>
    <p:sldId id="333" r:id="rId84"/>
    <p:sldId id="400" r:id="rId85"/>
    <p:sldId id="290" r:id="rId86"/>
    <p:sldId id="302" r:id="rId87"/>
    <p:sldId id="319" r:id="rId88"/>
    <p:sldId id="324" r:id="rId89"/>
    <p:sldId id="325" r:id="rId90"/>
    <p:sldId id="323" r:id="rId91"/>
    <p:sldId id="322" r:id="rId92"/>
    <p:sldId id="321" r:id="rId93"/>
    <p:sldId id="350" r:id="rId94"/>
    <p:sldId id="320" r:id="rId95"/>
    <p:sldId id="351" r:id="rId96"/>
    <p:sldId id="352" r:id="rId97"/>
    <p:sldId id="328" r:id="rId98"/>
    <p:sldId id="353" r:id="rId99"/>
    <p:sldId id="354" r:id="rId100"/>
    <p:sldId id="355" r:id="rId101"/>
    <p:sldId id="357" r:id="rId102"/>
    <p:sldId id="327" r:id="rId103"/>
    <p:sldId id="356" r:id="rId104"/>
    <p:sldId id="326" r:id="rId105"/>
    <p:sldId id="289" r:id="rId106"/>
    <p:sldId id="288" r:id="rId107"/>
    <p:sldId id="304" r:id="rId108"/>
    <p:sldId id="287" r:id="rId109"/>
    <p:sldId id="305" r:id="rId110"/>
    <p:sldId id="318" r:id="rId111"/>
    <p:sldId id="401" r:id="rId112"/>
    <p:sldId id="317" r:id="rId113"/>
    <p:sldId id="402" r:id="rId114"/>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B92D14"/>
    <a:srgbClr val="35759D"/>
    <a:srgbClr val="35B19D"/>
    <a:srgbClr val="000000"/>
    <a:srgbClr val="E8E8E8"/>
    <a:srgbClr val="1E1E20"/>
    <a:srgbClr val="313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6" autoAdjust="0"/>
    <p:restoredTop sz="95596" autoAdjust="0"/>
  </p:normalViewPr>
  <p:slideViewPr>
    <p:cSldViewPr>
      <p:cViewPr>
        <p:scale>
          <a:sx n="95" d="100"/>
          <a:sy n="95" d="100"/>
        </p:scale>
        <p:origin x="990" y="36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87CC0F-A128-4AE4-8469-64315EFFA516}" type="slidenum">
              <a:rPr lang="en-US" altLang="en-US"/>
              <a:pPr/>
              <a:t>‹#›</a:t>
            </a:fld>
            <a:endParaRPr lang="en-US" altLang="en-US"/>
          </a:p>
        </p:txBody>
      </p:sp>
    </p:spTree>
    <p:extLst>
      <p:ext uri="{BB962C8B-B14F-4D97-AF65-F5344CB8AC3E}">
        <p14:creationId xmlns:p14="http://schemas.microsoft.com/office/powerpoint/2010/main" val="22484233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0D02C-3D2A-4C5A-B435-1CC275BFC3C0}"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96951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54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993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58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16005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66</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03338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85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40609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105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644053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106</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63084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108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28691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99406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02342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25044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502807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6</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77308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7</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41572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37</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96575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38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62804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41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83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57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9735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642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41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622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48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3831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9208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1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midwayanimalhospitalinc.com/" TargetMode="External"/><Relationship Id="rId5" Type="http://schemas.openxmlformats.org/officeDocument/2006/relationships/image" Target="../media/image115.jpg"/><Relationship Id="rId4" Type="http://schemas.openxmlformats.org/officeDocument/2006/relationships/hyperlink" Target="https://www.wchumane.or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10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www.ccpdt.org/certification/dog-trainer-certification/"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nationaldoggroomers.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381000" y="3051561"/>
            <a:ext cx="3733800" cy="1676400"/>
          </a:xfrm>
          <a:effectLst>
            <a:outerShdw dist="17961" dir="2700000" algn="ctr" rotWithShape="0">
              <a:srgbClr val="000000"/>
            </a:outerShdw>
          </a:effectLst>
        </p:spPr>
        <p:txBody>
          <a:bodyPr/>
          <a:lstStyle/>
          <a:p>
            <a:pPr algn="ctr"/>
            <a:r>
              <a:rPr lang="en-US" altLang="en-US" sz="4200" dirty="0" smtClean="0"/>
              <a:t>Dog Care Merit Badge</a:t>
            </a:r>
            <a:endParaRPr lang="ru-RU" altLang="en-US" sz="4200" dirty="0"/>
          </a:p>
        </p:txBody>
      </p:sp>
      <p:sp>
        <p:nvSpPr>
          <p:cNvPr id="2056" name="Rectangle 8"/>
          <p:cNvSpPr>
            <a:spLocks noGrp="1" noChangeArrowheads="1"/>
          </p:cNvSpPr>
          <p:nvPr>
            <p:ph type="subTitle" idx="1"/>
          </p:nvPr>
        </p:nvSpPr>
        <p:spPr>
          <a:xfrm>
            <a:off x="762000" y="4495800"/>
            <a:ext cx="2971800" cy="533400"/>
          </a:xfrm>
          <a:effectLst>
            <a:outerShdw dist="17961" dir="2700000" algn="ctr" rotWithShape="0">
              <a:srgbClr val="000000"/>
            </a:outerShdw>
          </a:effectLst>
        </p:spPr>
        <p:txBody>
          <a:bodyPr/>
          <a:lstStyle/>
          <a:p>
            <a:pPr algn="ctr"/>
            <a:r>
              <a:rPr lang="en-US" altLang="en-US" sz="2300" dirty="0" smtClean="0"/>
              <a:t>Troop 344/9344</a:t>
            </a:r>
          </a:p>
          <a:p>
            <a:pPr algn="ctr"/>
            <a:r>
              <a:rPr lang="en-US" altLang="en-US" sz="2300" dirty="0" smtClean="0"/>
              <a:t>Pemberville, OH</a:t>
            </a:r>
            <a:endParaRPr lang="ru-RU" altLang="en-US" sz="23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306956"/>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Labrador Retriever</a:t>
            </a:r>
            <a:endParaRPr lang="en-US" sz="3200" dirty="0">
              <a:solidFill>
                <a:schemeClr val="bg1">
                  <a:lumMod val="95000"/>
                </a:schemeClr>
              </a:solidFill>
            </a:endParaRPr>
          </a:p>
        </p:txBody>
      </p:sp>
      <p:sp>
        <p:nvSpPr>
          <p:cNvPr id="3" name="Content Placeholder 2"/>
          <p:cNvSpPr>
            <a:spLocks noGrp="1"/>
          </p:cNvSpPr>
          <p:nvPr>
            <p:ph idx="1"/>
          </p:nvPr>
        </p:nvSpPr>
        <p:spPr>
          <a:xfrm>
            <a:off x="762000" y="1351408"/>
            <a:ext cx="4343400" cy="5260975"/>
          </a:xfrm>
        </p:spPr>
        <p:txBody>
          <a:bodyPr/>
          <a:lstStyle/>
          <a:p>
            <a:pPr eaLnBrk="0" hangingPunct="0">
              <a:spcBef>
                <a:spcPct val="0"/>
              </a:spcBef>
            </a:pPr>
            <a:r>
              <a:rPr lang="en-US" altLang="en-US" sz="1800" dirty="0"/>
              <a:t>Height: 22.5-24.5 inches (male), 21.5-23.5 inches (female) </a:t>
            </a:r>
          </a:p>
          <a:p>
            <a:pPr eaLnBrk="0" hangingPunct="0">
              <a:spcBef>
                <a:spcPct val="0"/>
              </a:spcBef>
            </a:pPr>
            <a:r>
              <a:rPr lang="en-US" altLang="en-US" sz="1800" dirty="0"/>
              <a:t>Weight: 65-80 pounds (male), 55-70 pounds (female) </a:t>
            </a:r>
          </a:p>
          <a:p>
            <a:pPr eaLnBrk="0" hangingPunct="0">
              <a:spcBef>
                <a:spcPct val="0"/>
              </a:spcBef>
            </a:pPr>
            <a:r>
              <a:rPr lang="en-US" altLang="en-US" sz="1800" dirty="0"/>
              <a:t>Life Expectancy: 10-12 years </a:t>
            </a:r>
          </a:p>
          <a:p>
            <a:r>
              <a:rPr lang="en-US" sz="1800" dirty="0" smtClean="0"/>
              <a:t>The </a:t>
            </a:r>
            <a:r>
              <a:rPr lang="en-US" sz="1800" dirty="0"/>
              <a:t>dense, hard coat comes in yellow, black, and </a:t>
            </a:r>
            <a:r>
              <a:rPr lang="en-US" sz="1800" dirty="0" smtClean="0"/>
              <a:t>chocolate..</a:t>
            </a:r>
            <a:endParaRPr lang="en-US" sz="1800" dirty="0"/>
          </a:p>
          <a:p>
            <a:r>
              <a:rPr lang="en-US" sz="1800" dirty="0"/>
              <a:t>Labs are famously friendly. They are companionable housemates who bond with the whole family, and they socialize well with neighbor dogs and humans alike. </a:t>
            </a:r>
            <a:endParaRPr lang="en-US" sz="1800" dirty="0" smtClean="0"/>
          </a:p>
          <a:p>
            <a:r>
              <a:rPr lang="en-US" sz="1800" dirty="0" smtClean="0"/>
              <a:t>The </a:t>
            </a:r>
            <a:r>
              <a:rPr lang="en-US" sz="1800" dirty="0"/>
              <a:t>Lab is an enthusiastic athlete that requires lots of exercise, like swimming and marathon games of fetch, to keep physically and mentally fit.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351409"/>
            <a:ext cx="3776663" cy="2517775"/>
          </a:xfrm>
          <a:prstGeom prst="rect">
            <a:avLst/>
          </a:prstGeom>
        </p:spPr>
      </p:pic>
    </p:spTree>
    <p:extLst>
      <p:ext uri="{BB962C8B-B14F-4D97-AF65-F5344CB8AC3E}">
        <p14:creationId xmlns:p14="http://schemas.microsoft.com/office/powerpoint/2010/main" val="23298007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315200" cy="715962"/>
          </a:xfrm>
        </p:spPr>
        <p:txBody>
          <a:bodyPr/>
          <a:lstStyle/>
          <a:p>
            <a:r>
              <a:rPr lang="en-US" sz="3600" dirty="0" smtClean="0">
                <a:solidFill>
                  <a:schemeClr val="bg1"/>
                </a:solidFill>
              </a:rPr>
              <a:t>Preventing Parvovirus</a:t>
            </a:r>
            <a:endParaRPr lang="en-US" sz="3600" dirty="0">
              <a:solidFill>
                <a:schemeClr val="bg1"/>
              </a:solidFill>
            </a:endParaRPr>
          </a:p>
        </p:txBody>
      </p:sp>
      <p:sp>
        <p:nvSpPr>
          <p:cNvPr id="3" name="Content Placeholder 2"/>
          <p:cNvSpPr>
            <a:spLocks noGrp="1"/>
          </p:cNvSpPr>
          <p:nvPr>
            <p:ph idx="1"/>
          </p:nvPr>
        </p:nvSpPr>
        <p:spPr>
          <a:xfrm>
            <a:off x="228600" y="1143000"/>
            <a:ext cx="8686800" cy="5486400"/>
          </a:xfrm>
        </p:spPr>
        <p:txBody>
          <a:bodyPr/>
          <a:lstStyle/>
          <a:p>
            <a:r>
              <a:rPr lang="en-US" sz="1600" dirty="0" smtClean="0"/>
              <a:t>Vaccination </a:t>
            </a:r>
            <a:r>
              <a:rPr lang="en-US" sz="1600" dirty="0"/>
              <a:t>and good hygiene are critical components of prevention.</a:t>
            </a:r>
          </a:p>
          <a:p>
            <a:r>
              <a:rPr lang="en-US" sz="1600" dirty="0" smtClean="0"/>
              <a:t>Puppies </a:t>
            </a:r>
            <a:r>
              <a:rPr lang="en-US" sz="1600" dirty="0"/>
              <a:t>should receive a dose of canine parvovirus vaccine between 14 and 16 weeks of </a:t>
            </a:r>
            <a:r>
              <a:rPr lang="en-US" sz="1600" dirty="0" smtClean="0"/>
              <a:t>age </a:t>
            </a:r>
            <a:r>
              <a:rPr lang="en-US" sz="1600" dirty="0"/>
              <a:t>to develop adequate protection.</a:t>
            </a:r>
          </a:p>
          <a:p>
            <a:r>
              <a:rPr lang="en-US" sz="1600" dirty="0"/>
              <a:t>To protect their adult dogs, pet owners should be sure that their dog's parvovirus vaccination is up-to-date. </a:t>
            </a:r>
            <a:endParaRPr lang="en-US" sz="1600" dirty="0" smtClean="0"/>
          </a:p>
          <a:p>
            <a:r>
              <a:rPr lang="en-US" sz="1600" dirty="0" smtClean="0"/>
              <a:t>Finally</a:t>
            </a:r>
            <a:r>
              <a:rPr lang="en-US" sz="1600" dirty="0"/>
              <a:t>, do not let your puppy or adult dog to come into contact with the fecal waste of other dogs while walking or playing outdoors. Prompt and proper disposal of waste material is always advisable as a way to limit spread of canine parvovirus infection as well as other diseases that can infect humans and animals.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403" b="20461"/>
          <a:stretch/>
        </p:blipFill>
        <p:spPr>
          <a:xfrm>
            <a:off x="1371600" y="3628292"/>
            <a:ext cx="6178090" cy="2971800"/>
          </a:xfrm>
          <a:prstGeom prst="rect">
            <a:avLst/>
          </a:prstGeom>
        </p:spPr>
      </p:pic>
    </p:spTree>
    <p:extLst>
      <p:ext uri="{BB962C8B-B14F-4D97-AF65-F5344CB8AC3E}">
        <p14:creationId xmlns:p14="http://schemas.microsoft.com/office/powerpoint/2010/main" val="41079383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Symptoms of Canine Distemper</a:t>
            </a:r>
            <a:endParaRPr lang="en-US" sz="3600" dirty="0">
              <a:solidFill>
                <a:schemeClr val="bg1"/>
              </a:solidFill>
            </a:endParaRPr>
          </a:p>
        </p:txBody>
      </p:sp>
      <p:sp>
        <p:nvSpPr>
          <p:cNvPr id="3" name="Content Placeholder 2"/>
          <p:cNvSpPr>
            <a:spLocks noGrp="1"/>
          </p:cNvSpPr>
          <p:nvPr>
            <p:ph idx="1"/>
          </p:nvPr>
        </p:nvSpPr>
        <p:spPr>
          <a:xfrm>
            <a:off x="228600" y="1219200"/>
            <a:ext cx="4724400" cy="5410200"/>
          </a:xfrm>
        </p:spPr>
        <p:txBody>
          <a:bodyPr/>
          <a:lstStyle/>
          <a:p>
            <a:r>
              <a:rPr lang="en-US" sz="1800" dirty="0"/>
              <a:t>Canine distemper is a virus that affects a dog’s respiratory, gastrointestinal, respiratory and central nervous systems, as well as the conjunctival membranes of the eye</a:t>
            </a:r>
            <a:r>
              <a:rPr lang="en-US" sz="1800" dirty="0" smtClean="0"/>
              <a:t>.</a:t>
            </a:r>
          </a:p>
          <a:p>
            <a:r>
              <a:rPr lang="en-US" sz="1800" dirty="0"/>
              <a:t>The virus is passed from dog to dog through direct contact with fresh urine, blood or saliva. Sneezing, coughing and sharing food and water bowls are all possible ways for the virus to be passed on.</a:t>
            </a:r>
          </a:p>
          <a:p>
            <a:r>
              <a:rPr lang="en-US" sz="1800" dirty="0" smtClean="0"/>
              <a:t>The </a:t>
            </a:r>
            <a:r>
              <a:rPr lang="en-US" sz="1800" dirty="0"/>
              <a:t>first signs of canine distemper include sneezing, coughing and thick mucus coming from the eyes and nose. Fever, lethargy, sudden vomiting and diarrhea, depression and/or loss of appetite are also symptoms of the virus</a:t>
            </a:r>
            <a:r>
              <a:rPr lang="en-US" sz="1800"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295400"/>
            <a:ext cx="3581400" cy="3581400"/>
          </a:xfrm>
          <a:prstGeom prst="rect">
            <a:avLst/>
          </a:prstGeom>
        </p:spPr>
      </p:pic>
    </p:spTree>
    <p:extLst>
      <p:ext uri="{BB962C8B-B14F-4D97-AF65-F5344CB8AC3E}">
        <p14:creationId xmlns:p14="http://schemas.microsoft.com/office/powerpoint/2010/main" val="38338718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Prevention of Canine Distemper</a:t>
            </a:r>
            <a:endParaRPr lang="en-US" sz="3600" dirty="0">
              <a:solidFill>
                <a:schemeClr val="bg1"/>
              </a:solidFill>
            </a:endParaRPr>
          </a:p>
        </p:txBody>
      </p:sp>
      <p:sp>
        <p:nvSpPr>
          <p:cNvPr id="3" name="Content Placeholder 2"/>
          <p:cNvSpPr>
            <a:spLocks noGrp="1"/>
          </p:cNvSpPr>
          <p:nvPr>
            <p:ph idx="1"/>
          </p:nvPr>
        </p:nvSpPr>
        <p:spPr>
          <a:xfrm>
            <a:off x="304800" y="3886200"/>
            <a:ext cx="7924800" cy="2743200"/>
          </a:xfrm>
        </p:spPr>
        <p:txBody>
          <a:bodyPr/>
          <a:lstStyle/>
          <a:p>
            <a:r>
              <a:rPr lang="en-US" sz="1800" dirty="0" smtClean="0"/>
              <a:t>Make </a:t>
            </a:r>
            <a:r>
              <a:rPr lang="en-US" sz="1800" dirty="0"/>
              <a:t>sure your dog has completed his series of vaccinations. </a:t>
            </a:r>
            <a:endParaRPr lang="en-US" sz="1800" dirty="0" smtClean="0"/>
          </a:p>
          <a:p>
            <a:r>
              <a:rPr lang="en-US" sz="1800" dirty="0" smtClean="0"/>
              <a:t>If </a:t>
            </a:r>
            <a:r>
              <a:rPr lang="en-US" sz="1800" dirty="0"/>
              <a:t>you have a puppy, make sure he gets his first vaccination at six to eight weeks of age. </a:t>
            </a:r>
            <a:endParaRPr lang="en-US" sz="1800" dirty="0" smtClean="0"/>
          </a:p>
          <a:p>
            <a:r>
              <a:rPr lang="en-US" sz="1800" dirty="0" smtClean="0"/>
              <a:t>Be </a:t>
            </a:r>
            <a:r>
              <a:rPr lang="en-US" sz="1800" dirty="0"/>
              <a:t>sure to keep him away from any possibly infectious dogs or environments until he’s finished with his vaccinations at four or five months old.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950817"/>
            <a:ext cx="5285232" cy="2852928"/>
          </a:xfrm>
          <a:prstGeom prst="rect">
            <a:avLst/>
          </a:prstGeom>
        </p:spPr>
      </p:pic>
    </p:spTree>
    <p:extLst>
      <p:ext uri="{BB962C8B-B14F-4D97-AF65-F5344CB8AC3E}">
        <p14:creationId xmlns:p14="http://schemas.microsoft.com/office/powerpoint/2010/main" val="8755119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Treatment of Canine Distemper</a:t>
            </a:r>
            <a:endParaRPr lang="en-US" sz="3600" dirty="0">
              <a:solidFill>
                <a:schemeClr val="bg1"/>
              </a:solidFill>
            </a:endParaRPr>
          </a:p>
        </p:txBody>
      </p:sp>
      <p:sp>
        <p:nvSpPr>
          <p:cNvPr id="3" name="Content Placeholder 2"/>
          <p:cNvSpPr>
            <a:spLocks noGrp="1"/>
          </p:cNvSpPr>
          <p:nvPr>
            <p:ph idx="1"/>
          </p:nvPr>
        </p:nvSpPr>
        <p:spPr>
          <a:xfrm>
            <a:off x="304800" y="1219200"/>
            <a:ext cx="8382000" cy="2971800"/>
          </a:xfrm>
        </p:spPr>
        <p:txBody>
          <a:bodyPr/>
          <a:lstStyle/>
          <a:p>
            <a:r>
              <a:rPr lang="en-US" sz="1800" dirty="0" smtClean="0"/>
              <a:t>There </a:t>
            </a:r>
            <a:r>
              <a:rPr lang="en-US" sz="1800" dirty="0"/>
              <a:t>is currently no available medication that can destroy the virus that causes canine distemper. </a:t>
            </a:r>
            <a:endParaRPr lang="en-US" sz="1800" dirty="0" smtClean="0"/>
          </a:p>
          <a:p>
            <a:r>
              <a:rPr lang="en-US" sz="1800" dirty="0" smtClean="0"/>
              <a:t>Veterinarians </a:t>
            </a:r>
            <a:r>
              <a:rPr lang="en-US" sz="1800" dirty="0"/>
              <a:t>can offer intravenous fluids to prevent dehydration and antibiotics to ward off secondary infections while the infected dog builds up his immune response. Some dogs are able to survive the infection, while for others canine distemper can be fatal</a:t>
            </a:r>
            <a:r>
              <a:rPr lang="en-US" sz="1800" dirty="0" smtClean="0"/>
              <a:t>.</a:t>
            </a:r>
          </a:p>
          <a:p>
            <a:pPr eaLnBrk="0" hangingPunct="0">
              <a:spcBef>
                <a:spcPct val="0"/>
              </a:spcBef>
            </a:pPr>
            <a:r>
              <a:rPr lang="en-US" altLang="en-US" sz="1800" dirty="0">
                <a:latin typeface="Arial" panose="020B0604020202020204" pitchFamily="34" charset="0"/>
              </a:rPr>
              <a:t>Dogs who recover from canine distemper may have seizures or other central nervous system disorders that may not show up until many years later-sometimes in their old age. They may also be left with permanent brain and nerve damage, and these symptoms also may not show up until years later.</a:t>
            </a:r>
          </a:p>
          <a:p>
            <a:pPr marL="0" lvl="0" indent="0" eaLnBrk="0" hangingPunct="0">
              <a:spcBef>
                <a:spcPct val="0"/>
              </a:spcBef>
              <a:buNone/>
            </a:pPr>
            <a:endParaRPr lang="en-US" altLang="en-US" sz="1800" dirty="0">
              <a:latin typeface="Arial" panose="020B0604020202020204" pitchFamily="34" charset="0"/>
            </a:endParaRPr>
          </a:p>
          <a:p>
            <a:endParaRPr lang="en-US" sz="1600" dirty="0" smtClean="0"/>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668" y="4267200"/>
            <a:ext cx="5454664" cy="2286000"/>
          </a:xfrm>
          <a:prstGeom prst="rect">
            <a:avLst/>
          </a:prstGeom>
        </p:spPr>
      </p:pic>
    </p:spTree>
    <p:extLst>
      <p:ext uri="{BB962C8B-B14F-4D97-AF65-F5344CB8AC3E}">
        <p14:creationId xmlns:p14="http://schemas.microsoft.com/office/powerpoint/2010/main" val="16313628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Heartworm</a:t>
            </a:r>
            <a:endParaRPr lang="en-US" sz="3600" dirty="0">
              <a:solidFill>
                <a:schemeClr val="bg1"/>
              </a:solidFill>
            </a:endParaRPr>
          </a:p>
        </p:txBody>
      </p:sp>
      <p:sp>
        <p:nvSpPr>
          <p:cNvPr id="3" name="Content Placeholder 2"/>
          <p:cNvSpPr>
            <a:spLocks noGrp="1"/>
          </p:cNvSpPr>
          <p:nvPr>
            <p:ph idx="1"/>
          </p:nvPr>
        </p:nvSpPr>
        <p:spPr>
          <a:xfrm>
            <a:off x="609600" y="1066800"/>
            <a:ext cx="7315200" cy="685800"/>
          </a:xfrm>
        </p:spPr>
        <p:txBody>
          <a:bodyPr/>
          <a:lstStyle/>
          <a:p>
            <a:r>
              <a:rPr lang="en-US" dirty="0" smtClean="0"/>
              <a:t>See slides </a:t>
            </a:r>
            <a:r>
              <a:rPr lang="en-US" dirty="0" smtClean="0"/>
              <a:t>71-75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28800"/>
            <a:ext cx="5993569" cy="4754562"/>
          </a:xfrm>
          <a:prstGeom prst="rect">
            <a:avLst/>
          </a:prstGeom>
        </p:spPr>
      </p:pic>
    </p:spTree>
    <p:extLst>
      <p:ext uri="{BB962C8B-B14F-4D97-AF65-F5344CB8AC3E}">
        <p14:creationId xmlns:p14="http://schemas.microsoft.com/office/powerpoint/2010/main" val="1998246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8</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Visit a veterinary hospital or an animal shelter and give a report about your visit to your </a:t>
            </a:r>
            <a:r>
              <a:rPr lang="en-US" sz="1800" dirty="0" smtClean="0"/>
              <a:t>counselor. With your parents permission, visit these websites by clicking on the image.</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pic>
        <p:nvPicPr>
          <p:cNvPr id="3" name="Picture 2">
            <a:hlinkClick r:id="rId4"/>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7600" y="2574021"/>
            <a:ext cx="5180191" cy="2913857"/>
          </a:xfrm>
          <a:prstGeom prst="rect">
            <a:avLst/>
          </a:prstGeom>
        </p:spPr>
      </p:pic>
      <p:pic>
        <p:nvPicPr>
          <p:cNvPr id="5" name="Picture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700" y="2514600"/>
            <a:ext cx="3556000" cy="3556000"/>
          </a:xfrm>
          <a:prstGeom prst="rect">
            <a:avLst/>
          </a:prstGeom>
        </p:spPr>
      </p:pic>
    </p:spTree>
    <p:extLst>
      <p:ext uri="{BB962C8B-B14F-4D97-AF65-F5344CB8AC3E}">
        <p14:creationId xmlns:p14="http://schemas.microsoft.com/office/powerpoint/2010/main" val="18859477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9</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Know the laws and ordinances involving dogs that are in force in your community</a:t>
            </a:r>
            <a:r>
              <a:rPr lang="en-US" sz="1800" dirty="0" smtClean="0"/>
              <a: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300" y="2514600"/>
            <a:ext cx="4876800" cy="3248025"/>
          </a:xfrm>
          <a:prstGeom prst="rect">
            <a:avLst/>
          </a:prstGeom>
        </p:spPr>
      </p:pic>
    </p:spTree>
    <p:extLst>
      <p:ext uri="{BB962C8B-B14F-4D97-AF65-F5344CB8AC3E}">
        <p14:creationId xmlns:p14="http://schemas.microsoft.com/office/powerpoint/2010/main" val="40579830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181" y="152400"/>
            <a:ext cx="7315200" cy="715962"/>
          </a:xfrm>
        </p:spPr>
        <p:txBody>
          <a:bodyPr/>
          <a:lstStyle/>
          <a:p>
            <a:r>
              <a:rPr lang="en-US" sz="3600" dirty="0" smtClean="0">
                <a:solidFill>
                  <a:schemeClr val="bg1"/>
                </a:solidFill>
              </a:rPr>
              <a:t>Dog Laws and Ordinances</a:t>
            </a:r>
            <a:endParaRPr lang="en-US" sz="3600" dirty="0">
              <a:solidFill>
                <a:schemeClr val="bg1"/>
              </a:solidFill>
            </a:endParaRPr>
          </a:p>
        </p:txBody>
      </p:sp>
      <p:sp>
        <p:nvSpPr>
          <p:cNvPr id="3" name="Content Placeholder 2"/>
          <p:cNvSpPr>
            <a:spLocks noGrp="1"/>
          </p:cNvSpPr>
          <p:nvPr>
            <p:ph idx="1"/>
          </p:nvPr>
        </p:nvSpPr>
        <p:spPr>
          <a:xfrm>
            <a:off x="934374" y="2562133"/>
            <a:ext cx="7904825" cy="4191000"/>
          </a:xfrm>
        </p:spPr>
        <p:txBody>
          <a:bodyPr/>
          <a:lstStyle/>
          <a:p>
            <a:r>
              <a:rPr lang="en-US" sz="1600" dirty="0"/>
              <a:t>All dogs in Ohio must be physically confined at all times or under the reasonable control of some person. </a:t>
            </a:r>
            <a:endParaRPr lang="en-US" sz="1600" b="1" dirty="0" smtClean="0"/>
          </a:p>
          <a:p>
            <a:r>
              <a:rPr lang="en-US" sz="1600" dirty="0" smtClean="0"/>
              <a:t>Ohio </a:t>
            </a:r>
            <a:r>
              <a:rPr lang="en-US" sz="1600" dirty="0"/>
              <a:t>Dog License </a:t>
            </a:r>
            <a:r>
              <a:rPr lang="en-US" sz="1600" dirty="0" smtClean="0"/>
              <a:t>Laws</a:t>
            </a:r>
          </a:p>
          <a:p>
            <a:pPr lvl="1"/>
            <a:r>
              <a:rPr lang="en-US" sz="1600" dirty="0" smtClean="0"/>
              <a:t>All </a:t>
            </a:r>
            <a:r>
              <a:rPr lang="en-US" sz="1600" dirty="0"/>
              <a:t>dogs 3 months of age or older shall be registered and licensed </a:t>
            </a:r>
            <a:r>
              <a:rPr lang="en-US" sz="1600" dirty="0" smtClean="0"/>
              <a:t>annually</a:t>
            </a:r>
          </a:p>
          <a:p>
            <a:pPr lvl="1"/>
            <a:r>
              <a:rPr lang="en-US" sz="1600" dirty="0" smtClean="0"/>
              <a:t>Dog </a:t>
            </a:r>
            <a:r>
              <a:rPr lang="en-US" sz="1600" dirty="0"/>
              <a:t>licenses shall be purchased immediately upon acquiring the dog or upon the dog becoming 3 months of </a:t>
            </a:r>
            <a:r>
              <a:rPr lang="en-US" sz="1600" dirty="0" smtClean="0"/>
              <a:t>age</a:t>
            </a:r>
          </a:p>
          <a:p>
            <a:pPr lvl="1"/>
            <a:r>
              <a:rPr lang="en-US" sz="1600" dirty="0" smtClean="0"/>
              <a:t>A </a:t>
            </a:r>
            <a:r>
              <a:rPr lang="en-US" sz="1600" dirty="0"/>
              <a:t>penalty in an amount equal to the registration fee shall be assessed for licenses not immediately acquired or renewed </a:t>
            </a:r>
            <a:r>
              <a:rPr lang="en-US" sz="1600" dirty="0" smtClean="0"/>
              <a:t>annually</a:t>
            </a:r>
          </a:p>
          <a:p>
            <a:pPr lvl="1"/>
            <a:r>
              <a:rPr lang="en-US" sz="1600" dirty="0" smtClean="0"/>
              <a:t>Licenses </a:t>
            </a:r>
            <a:r>
              <a:rPr lang="en-US" sz="1600" dirty="0"/>
              <a:t>shall be renewed each year between December 1 and January </a:t>
            </a:r>
            <a:r>
              <a:rPr lang="en-US" sz="1600" dirty="0" smtClean="0"/>
              <a:t>31.</a:t>
            </a:r>
            <a:endParaRPr lang="en-US" sz="16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848" y="1219200"/>
            <a:ext cx="3571875" cy="1276350"/>
          </a:xfrm>
          <a:prstGeom prst="rect">
            <a:avLst/>
          </a:prstGeom>
        </p:spPr>
      </p:pic>
    </p:spTree>
    <p:extLst>
      <p:ext uri="{BB962C8B-B14F-4D97-AF65-F5344CB8AC3E}">
        <p14:creationId xmlns:p14="http://schemas.microsoft.com/office/powerpoint/2010/main" val="19587574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10</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Learn about three career opportunities for working with dogs. Pick one and find out about the education, training, and experience required for this career, and discuss this with your counselor. Tell why this profession interests you.</a:t>
            </a:r>
          </a:p>
          <a:p>
            <a:pPr marL="0" indent="0">
              <a:lnSpc>
                <a:spcPct val="80000"/>
              </a:lnSpc>
              <a:buNone/>
            </a:pPr>
            <a:endParaRPr lang="en-US" altLang="en-US" sz="1600" dirty="0">
              <a:solidFill>
                <a:srgbClr val="4D4D4D"/>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3093932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Careers Working with Dogs</a:t>
            </a:r>
            <a:endParaRPr lang="en-US" sz="3600" dirty="0">
              <a:solidFill>
                <a:schemeClr val="bg1"/>
              </a:solidFill>
            </a:endParaRPr>
          </a:p>
        </p:txBody>
      </p:sp>
      <p:sp>
        <p:nvSpPr>
          <p:cNvPr id="3" name="Content Placeholder 2"/>
          <p:cNvSpPr>
            <a:spLocks noGrp="1"/>
          </p:cNvSpPr>
          <p:nvPr>
            <p:ph idx="1"/>
          </p:nvPr>
        </p:nvSpPr>
        <p:spPr>
          <a:xfrm>
            <a:off x="304800" y="1524000"/>
            <a:ext cx="4800600" cy="5334000"/>
          </a:xfrm>
        </p:spPr>
        <p:txBody>
          <a:bodyPr/>
          <a:lstStyle/>
          <a:p>
            <a:pPr marL="0" indent="0">
              <a:buNone/>
            </a:pPr>
            <a:r>
              <a:rPr lang="en-US" sz="1800" b="1" dirty="0" smtClean="0"/>
              <a:t>Veterinarian</a:t>
            </a:r>
            <a:endParaRPr lang="en-US" sz="1800" b="1" dirty="0"/>
          </a:p>
          <a:p>
            <a:r>
              <a:rPr lang="en-US" sz="1800" dirty="0"/>
              <a:t>Veterinarians complete eight strenuous years of schooling to become doctors of veterinary medicine, and for good reason! Unlike their human counterparts, animals aren’t able to tell the doctor what hurts—which makes a vet’s job hard work.</a:t>
            </a:r>
          </a:p>
          <a:p>
            <a:r>
              <a:rPr lang="en-US" sz="1800" dirty="0"/>
              <a:t>Vets help make sure dogs are healthy and happy and help animals who are sick. </a:t>
            </a:r>
            <a:endParaRPr lang="en-US" sz="1800" dirty="0" smtClean="0"/>
          </a:p>
          <a:p>
            <a:r>
              <a:rPr lang="en-US" sz="1800" dirty="0" smtClean="0"/>
              <a:t>A </a:t>
            </a:r>
            <a:r>
              <a:rPr lang="en-US" sz="1800" dirty="0"/>
              <a:t>career as a vet is very rewarding, though it can also be emotionally draining at times. </a:t>
            </a:r>
            <a:endParaRPr lang="en-US" sz="1800" dirty="0" smtClean="0"/>
          </a:p>
          <a:p>
            <a:r>
              <a:rPr lang="en-US" sz="1800" dirty="0" smtClean="0"/>
              <a:t>To </a:t>
            </a:r>
            <a:r>
              <a:rPr lang="en-US" sz="1800" dirty="0"/>
              <a:t>become a vet, you’ll need a solid foundation in the sciences as an undergraduate.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981200"/>
            <a:ext cx="3519469" cy="2396172"/>
          </a:xfrm>
          <a:prstGeom prst="rect">
            <a:avLst/>
          </a:prstGeom>
        </p:spPr>
      </p:pic>
    </p:spTree>
    <p:extLst>
      <p:ext uri="{BB962C8B-B14F-4D97-AF65-F5344CB8AC3E}">
        <p14:creationId xmlns:p14="http://schemas.microsoft.com/office/powerpoint/2010/main" val="117608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German Shorthaired Pointer</a:t>
            </a:r>
            <a:endParaRPr lang="en-US" sz="3200" dirty="0">
              <a:solidFill>
                <a:schemeClr val="bg1">
                  <a:lumMod val="95000"/>
                </a:schemeClr>
              </a:solidFill>
            </a:endParaRPr>
          </a:p>
        </p:txBody>
      </p:sp>
      <p:sp>
        <p:nvSpPr>
          <p:cNvPr id="3" name="Content Placeholder 2"/>
          <p:cNvSpPr>
            <a:spLocks noGrp="1"/>
          </p:cNvSpPr>
          <p:nvPr>
            <p:ph idx="1"/>
          </p:nvPr>
        </p:nvSpPr>
        <p:spPr>
          <a:xfrm>
            <a:off x="762000" y="1295400"/>
            <a:ext cx="4343400" cy="5316984"/>
          </a:xfrm>
        </p:spPr>
        <p:txBody>
          <a:bodyPr/>
          <a:lstStyle/>
          <a:p>
            <a:pPr eaLnBrk="0" hangingPunct="0">
              <a:spcBef>
                <a:spcPct val="0"/>
              </a:spcBef>
            </a:pPr>
            <a:r>
              <a:rPr lang="en-US" altLang="en-US" sz="1800" dirty="0"/>
              <a:t>Height: 23-25 inches (male), 21-23 inches (female) </a:t>
            </a:r>
          </a:p>
          <a:p>
            <a:pPr eaLnBrk="0" hangingPunct="0">
              <a:spcBef>
                <a:spcPct val="0"/>
              </a:spcBef>
            </a:pPr>
            <a:r>
              <a:rPr lang="en-US" altLang="en-US" sz="1800" dirty="0"/>
              <a:t>Weight: 55-70 pounds (male), 45-60 pounds (female) </a:t>
            </a:r>
          </a:p>
          <a:p>
            <a:pPr eaLnBrk="0" hangingPunct="0">
              <a:spcBef>
                <a:spcPct val="0"/>
              </a:spcBef>
            </a:pPr>
            <a:r>
              <a:rPr lang="en-US" altLang="en-US" sz="1800" dirty="0"/>
              <a:t>Life Expectancy: 10-12 years </a:t>
            </a:r>
          </a:p>
          <a:p>
            <a:r>
              <a:rPr lang="en-US" sz="1800" dirty="0" smtClean="0"/>
              <a:t>The </a:t>
            </a:r>
            <a:r>
              <a:rPr lang="en-US" sz="1800" dirty="0"/>
              <a:t>coat is solid liver (a reddish brown), or liver and white in distinctive patterns. </a:t>
            </a:r>
            <a:endParaRPr lang="en-US" sz="1800" dirty="0" smtClean="0"/>
          </a:p>
          <a:p>
            <a:r>
              <a:rPr lang="en-US" sz="1800" dirty="0" smtClean="0"/>
              <a:t>Built </a:t>
            </a:r>
            <a:r>
              <a:rPr lang="en-US" sz="1800" dirty="0"/>
              <a:t>to work long days in the field or at the lake, </a:t>
            </a:r>
            <a:r>
              <a:rPr lang="en-US" sz="1800" dirty="0" smtClean="0"/>
              <a:t>they </a:t>
            </a:r>
            <a:r>
              <a:rPr lang="en-US" sz="1800" dirty="0"/>
              <a:t>are known for power, speed, agility, and endurance. </a:t>
            </a:r>
            <a:endParaRPr lang="en-US" sz="1800" dirty="0" smtClean="0"/>
          </a:p>
          <a:p>
            <a:r>
              <a:rPr lang="en-US" sz="1800" dirty="0" smtClean="0"/>
              <a:t>GSPs </a:t>
            </a:r>
            <a:r>
              <a:rPr lang="en-US" sz="1800" dirty="0"/>
              <a:t>make happy, trainable pets who bond firmly to their family. </a:t>
            </a:r>
            <a:endParaRPr lang="en-US" sz="1800" dirty="0" smtClean="0"/>
          </a:p>
          <a:p>
            <a:r>
              <a:rPr lang="en-US" sz="1800" dirty="0" smtClean="0"/>
              <a:t>They </a:t>
            </a:r>
            <a:r>
              <a:rPr lang="en-US" sz="1800" dirty="0"/>
              <a:t>are always up for physical activities like running, swimming, </a:t>
            </a:r>
            <a:r>
              <a:rPr lang="en-US" sz="1800" dirty="0" smtClean="0"/>
              <a:t>or </a:t>
            </a:r>
            <a:r>
              <a:rPr lang="en-US" sz="1800" dirty="0"/>
              <a:t>anything that will burn some of their boundless energy while spending outdoors time with a human buddy.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165" y="1295400"/>
            <a:ext cx="3886201" cy="2590800"/>
          </a:xfrm>
          <a:prstGeom prst="rect">
            <a:avLst/>
          </a:prstGeom>
        </p:spPr>
      </p:pic>
    </p:spTree>
    <p:extLst>
      <p:ext uri="{BB962C8B-B14F-4D97-AF65-F5344CB8AC3E}">
        <p14:creationId xmlns:p14="http://schemas.microsoft.com/office/powerpoint/2010/main" val="1672499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Careers Working with Dogs</a:t>
            </a:r>
            <a:endParaRPr lang="en-US" sz="3600" dirty="0">
              <a:solidFill>
                <a:schemeClr val="bg1"/>
              </a:solidFill>
            </a:endParaRPr>
          </a:p>
        </p:txBody>
      </p:sp>
      <p:sp>
        <p:nvSpPr>
          <p:cNvPr id="3" name="Content Placeholder 2"/>
          <p:cNvSpPr>
            <a:spLocks noGrp="1"/>
          </p:cNvSpPr>
          <p:nvPr>
            <p:ph idx="1"/>
          </p:nvPr>
        </p:nvSpPr>
        <p:spPr>
          <a:xfrm>
            <a:off x="2971800" y="1150938"/>
            <a:ext cx="5867400" cy="5257800"/>
          </a:xfrm>
        </p:spPr>
        <p:txBody>
          <a:bodyPr/>
          <a:lstStyle/>
          <a:p>
            <a:pPr marL="0" indent="0">
              <a:buNone/>
            </a:pPr>
            <a:r>
              <a:rPr lang="en-US" sz="1800" b="1" dirty="0" smtClean="0"/>
              <a:t>Vet </a:t>
            </a:r>
            <a:r>
              <a:rPr lang="en-US" sz="1800" b="1" dirty="0"/>
              <a:t>Tech or Veterinary </a:t>
            </a:r>
            <a:r>
              <a:rPr lang="en-US" sz="1800" b="1" dirty="0" smtClean="0"/>
              <a:t>Assistant </a:t>
            </a:r>
          </a:p>
          <a:p>
            <a:r>
              <a:rPr lang="en-US" sz="1800" dirty="0" smtClean="0"/>
              <a:t>Veterinary </a:t>
            </a:r>
            <a:r>
              <a:rPr lang="en-US" sz="1800" dirty="0"/>
              <a:t>technicians and vet assistants </a:t>
            </a:r>
            <a:r>
              <a:rPr lang="en-US" sz="1800" dirty="0" smtClean="0"/>
              <a:t>give </a:t>
            </a:r>
            <a:r>
              <a:rPr lang="en-US" sz="1800" dirty="0"/>
              <a:t>tremendous care to our four-legged friends after just 2-4 years of post-graduate work. </a:t>
            </a:r>
            <a:endParaRPr lang="en-US" sz="1800" dirty="0" smtClean="0"/>
          </a:p>
          <a:p>
            <a:r>
              <a:rPr lang="en-US" sz="1800" dirty="0" smtClean="0"/>
              <a:t>Animal </a:t>
            </a:r>
            <a:r>
              <a:rPr lang="en-US" sz="1800" dirty="0"/>
              <a:t>care is demanding but rewarding work.</a:t>
            </a:r>
          </a:p>
          <a:p>
            <a:r>
              <a:rPr lang="en-US" sz="1800" b="1" dirty="0"/>
              <a:t>Veterinary assistants</a:t>
            </a:r>
            <a:r>
              <a:rPr lang="en-US" sz="1800" dirty="0"/>
              <a:t> require no certification or degree, but there are many programs to help you in this career path offered through technical and community colleges. This field of study plus on-the-job training could help you step up to a vet tech certification in the future.</a:t>
            </a:r>
          </a:p>
          <a:p>
            <a:r>
              <a:rPr lang="en-US" sz="1800" b="1" dirty="0"/>
              <a:t>Vet tech</a:t>
            </a:r>
            <a:r>
              <a:rPr lang="en-US" sz="1800" dirty="0"/>
              <a:t> programs are typically two years and offer a range of specializations from dentistry to internal medicine.</a:t>
            </a:r>
          </a:p>
          <a:p>
            <a:endParaRPr lang="en-US" sz="1800" b="1" dirty="0"/>
          </a:p>
          <a:p>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09" y="3511848"/>
            <a:ext cx="2163411" cy="219712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94" y="1150938"/>
            <a:ext cx="2163411" cy="2057400"/>
          </a:xfrm>
          <a:prstGeom prst="rect">
            <a:avLst/>
          </a:prstGeom>
        </p:spPr>
      </p:pic>
    </p:spTree>
    <p:extLst>
      <p:ext uri="{BB962C8B-B14F-4D97-AF65-F5344CB8AC3E}">
        <p14:creationId xmlns:p14="http://schemas.microsoft.com/office/powerpoint/2010/main" val="10911592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Careers Working with Dogs</a:t>
            </a:r>
            <a:endParaRPr lang="en-US" sz="3600" dirty="0">
              <a:solidFill>
                <a:schemeClr val="bg1"/>
              </a:solidFill>
            </a:endParaRPr>
          </a:p>
        </p:txBody>
      </p:sp>
      <p:sp>
        <p:nvSpPr>
          <p:cNvPr id="3" name="Content Placeholder 2"/>
          <p:cNvSpPr>
            <a:spLocks noGrp="1"/>
          </p:cNvSpPr>
          <p:nvPr>
            <p:ph idx="1"/>
          </p:nvPr>
        </p:nvSpPr>
        <p:spPr>
          <a:xfrm>
            <a:off x="304800" y="1295400"/>
            <a:ext cx="5562600" cy="5334000"/>
          </a:xfrm>
        </p:spPr>
        <p:txBody>
          <a:bodyPr/>
          <a:lstStyle/>
          <a:p>
            <a:pPr marL="0" indent="0">
              <a:buNone/>
            </a:pPr>
            <a:r>
              <a:rPr lang="en-US" sz="1800" b="1" dirty="0"/>
              <a:t>Certified Pet Dog Trainer</a:t>
            </a:r>
          </a:p>
          <a:p>
            <a:r>
              <a:rPr lang="en-US" sz="1800" dirty="0"/>
              <a:t>If you’ve got a whole lot of patience just ready to be spent, a career as a dog trainer may just be the job for you.</a:t>
            </a:r>
          </a:p>
          <a:p>
            <a:r>
              <a:rPr lang="en-US" sz="1800" dirty="0"/>
              <a:t>Whether you’re teaching basic commands to an untrained dog one-on-one, leading a puppy kindergarten class, or temperament testing rescue dogs for future forever homes, the key to dog training is </a:t>
            </a:r>
            <a:r>
              <a:rPr lang="en-US" sz="1800" b="1" dirty="0"/>
              <a:t>understanding the inner workings of a dog’s mind</a:t>
            </a:r>
            <a:r>
              <a:rPr lang="en-US" sz="1800" dirty="0"/>
              <a:t>—and knowing how to work with them.</a:t>
            </a:r>
          </a:p>
          <a:p>
            <a:r>
              <a:rPr lang="en-US" sz="1800" dirty="0"/>
              <a:t>The </a:t>
            </a:r>
            <a:r>
              <a:rPr lang="en-US" sz="1800" dirty="0">
                <a:hlinkClick r:id="rId2"/>
              </a:rPr>
              <a:t>Certified Pet Dog Trainer program</a:t>
            </a:r>
            <a:r>
              <a:rPr lang="en-US" sz="1800" dirty="0"/>
              <a:t> requires 300 hours of classwork, plus continuing education to keep your accreditation.</a:t>
            </a:r>
          </a:p>
          <a:p>
            <a:r>
              <a:rPr lang="en-US" sz="1800" dirty="0"/>
              <a:t>Also consider shadowing a reputable trainer in your area.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447800"/>
            <a:ext cx="2857500" cy="2143125"/>
          </a:xfrm>
          <a:prstGeom prst="rect">
            <a:avLst/>
          </a:prstGeom>
        </p:spPr>
      </p:pic>
    </p:spTree>
    <p:extLst>
      <p:ext uri="{BB962C8B-B14F-4D97-AF65-F5344CB8AC3E}">
        <p14:creationId xmlns:p14="http://schemas.microsoft.com/office/powerpoint/2010/main" val="34034534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Careers Working with Dogs</a:t>
            </a:r>
            <a:endParaRPr lang="en-US" sz="3600" dirty="0">
              <a:solidFill>
                <a:schemeClr val="bg1"/>
              </a:solidFill>
            </a:endParaRPr>
          </a:p>
        </p:txBody>
      </p:sp>
      <p:sp>
        <p:nvSpPr>
          <p:cNvPr id="3" name="Content Placeholder 2"/>
          <p:cNvSpPr>
            <a:spLocks noGrp="1"/>
          </p:cNvSpPr>
          <p:nvPr>
            <p:ph idx="1"/>
          </p:nvPr>
        </p:nvSpPr>
        <p:spPr>
          <a:xfrm>
            <a:off x="228600" y="1295400"/>
            <a:ext cx="4572000" cy="5486400"/>
          </a:xfrm>
        </p:spPr>
        <p:txBody>
          <a:bodyPr/>
          <a:lstStyle/>
          <a:p>
            <a:pPr marL="0" indent="0">
              <a:buNone/>
            </a:pPr>
            <a:r>
              <a:rPr lang="en-US" sz="1800" b="1" dirty="0"/>
              <a:t>K9 Police Officer</a:t>
            </a:r>
          </a:p>
          <a:p>
            <a:r>
              <a:rPr lang="en-US" sz="1800" dirty="0"/>
              <a:t>K9 police dogs are specifically trained to help police sniff out drugs and hazardous materials, find missing people and crime scene evidence in search-and-rescue missions and serve and protect their police officer counterpart.</a:t>
            </a:r>
          </a:p>
          <a:p>
            <a:r>
              <a:rPr lang="en-US" sz="1800" dirty="0"/>
              <a:t>To become a K9 handler requires 1 to 2 years of policing experience and a love of both animals and working with the public, as police dogs always receive a lot of attention when they’re out in uniform. </a:t>
            </a:r>
            <a:endParaRPr lang="en-US" sz="1800" dirty="0" smtClean="0"/>
          </a:p>
          <a:p>
            <a:r>
              <a:rPr lang="en-US" sz="1800" dirty="0" smtClean="0"/>
              <a:t>On </a:t>
            </a:r>
            <a:r>
              <a:rPr lang="en-US" sz="1800" dirty="0"/>
              <a:t>the job training for dog handling roles is provided by the department.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600200"/>
            <a:ext cx="3887126" cy="3200400"/>
          </a:xfrm>
          <a:prstGeom prst="rect">
            <a:avLst/>
          </a:prstGeom>
        </p:spPr>
      </p:pic>
    </p:spTree>
    <p:extLst>
      <p:ext uri="{BB962C8B-B14F-4D97-AF65-F5344CB8AC3E}">
        <p14:creationId xmlns:p14="http://schemas.microsoft.com/office/powerpoint/2010/main" val="32997681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Careers Working with Dogs</a:t>
            </a:r>
            <a:endParaRPr lang="en-US" sz="3600" dirty="0">
              <a:solidFill>
                <a:schemeClr val="bg1"/>
              </a:solidFill>
            </a:endParaRPr>
          </a:p>
        </p:txBody>
      </p:sp>
      <p:sp>
        <p:nvSpPr>
          <p:cNvPr id="3" name="Content Placeholder 2"/>
          <p:cNvSpPr>
            <a:spLocks noGrp="1"/>
          </p:cNvSpPr>
          <p:nvPr>
            <p:ph idx="1"/>
          </p:nvPr>
        </p:nvSpPr>
        <p:spPr>
          <a:xfrm>
            <a:off x="457200" y="1371600"/>
            <a:ext cx="4724400" cy="4800600"/>
          </a:xfrm>
        </p:spPr>
        <p:txBody>
          <a:bodyPr/>
          <a:lstStyle/>
          <a:p>
            <a:pPr marL="0" indent="0">
              <a:buNone/>
            </a:pPr>
            <a:r>
              <a:rPr lang="en-US" sz="1800" b="1" dirty="0"/>
              <a:t>Dog Groomer</a:t>
            </a:r>
          </a:p>
          <a:p>
            <a:r>
              <a:rPr lang="en-US" sz="1800" dirty="0"/>
              <a:t>Dog grooming requires an apprenticeship—on the job training with an experienced groomer. </a:t>
            </a:r>
            <a:endParaRPr lang="en-US" sz="1800" dirty="0" smtClean="0"/>
          </a:p>
          <a:p>
            <a:r>
              <a:rPr lang="en-US" sz="1800" dirty="0" smtClean="0"/>
              <a:t>Once </a:t>
            </a:r>
            <a:r>
              <a:rPr lang="en-US" sz="1800" dirty="0"/>
              <a:t>you get a feel for the craft, you can become certified by the </a:t>
            </a:r>
            <a:r>
              <a:rPr lang="en-US" sz="1800" dirty="0">
                <a:hlinkClick r:id="rId2"/>
              </a:rPr>
              <a:t>National Dog Groomers Association of America</a:t>
            </a:r>
            <a:r>
              <a:rPr lang="en-US" sz="1800" dirty="0"/>
              <a:t>. </a:t>
            </a:r>
            <a:endParaRPr lang="en-US" sz="1800" dirty="0" smtClean="0"/>
          </a:p>
          <a:p>
            <a:r>
              <a:rPr lang="en-US" sz="1800" dirty="0"/>
              <a:t>T</a:t>
            </a:r>
            <a:r>
              <a:rPr lang="en-US" sz="1800" dirty="0" smtClean="0"/>
              <a:t>he </a:t>
            </a:r>
            <a:r>
              <a:rPr lang="en-US" sz="1800" dirty="0"/>
              <a:t>NDGAA also offers workshops for different grooming techniques, as well as competitions and industry conferences for pet groomers.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371600"/>
            <a:ext cx="3508709" cy="3505200"/>
          </a:xfrm>
          <a:prstGeom prst="rect">
            <a:avLst/>
          </a:prstGeom>
        </p:spPr>
      </p:pic>
    </p:spTree>
    <p:extLst>
      <p:ext uri="{BB962C8B-B14F-4D97-AF65-F5344CB8AC3E}">
        <p14:creationId xmlns:p14="http://schemas.microsoft.com/office/powerpoint/2010/main" val="95455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Cocker Spaniel</a:t>
            </a:r>
            <a:endParaRPr lang="en-US" sz="3200" dirty="0">
              <a:solidFill>
                <a:schemeClr val="bg1">
                  <a:lumMod val="95000"/>
                </a:schemeClr>
              </a:solidFill>
            </a:endParaRPr>
          </a:p>
        </p:txBody>
      </p:sp>
      <p:sp>
        <p:nvSpPr>
          <p:cNvPr id="3" name="Content Placeholder 2"/>
          <p:cNvSpPr>
            <a:spLocks noGrp="1"/>
          </p:cNvSpPr>
          <p:nvPr>
            <p:ph idx="1"/>
          </p:nvPr>
        </p:nvSpPr>
        <p:spPr>
          <a:xfrm>
            <a:off x="685800" y="1371600"/>
            <a:ext cx="4419600" cy="5240784"/>
          </a:xfrm>
        </p:spPr>
        <p:txBody>
          <a:bodyPr/>
          <a:lstStyle/>
          <a:p>
            <a:pPr eaLnBrk="0" hangingPunct="0">
              <a:spcBef>
                <a:spcPct val="0"/>
              </a:spcBef>
            </a:pPr>
            <a:r>
              <a:rPr lang="en-US" altLang="en-US" sz="1800" dirty="0"/>
              <a:t>Height: 14.5-15.5 inches (male), 13.5-14.5 inches (female) </a:t>
            </a:r>
          </a:p>
          <a:p>
            <a:pPr eaLnBrk="0" hangingPunct="0">
              <a:spcBef>
                <a:spcPct val="0"/>
              </a:spcBef>
            </a:pPr>
            <a:r>
              <a:rPr lang="en-US" altLang="en-US" sz="1800" dirty="0"/>
              <a:t>Weight: 25-30 pounds (male), 20-25 pounds (female) </a:t>
            </a:r>
          </a:p>
          <a:p>
            <a:pPr eaLnBrk="0" hangingPunct="0">
              <a:spcBef>
                <a:spcPct val="0"/>
              </a:spcBef>
            </a:pPr>
            <a:r>
              <a:rPr lang="en-US" altLang="en-US" sz="1800" dirty="0"/>
              <a:t>Life Expectancy: 10-14 years </a:t>
            </a:r>
          </a:p>
          <a:p>
            <a:r>
              <a:rPr lang="en-US" sz="1800" dirty="0" smtClean="0"/>
              <a:t>They have </a:t>
            </a:r>
            <a:r>
              <a:rPr lang="en-US" sz="1800" dirty="0"/>
              <a:t>big, dark </a:t>
            </a:r>
            <a:r>
              <a:rPr lang="en-US" sz="1800" dirty="0" smtClean="0"/>
              <a:t>eyes and long</a:t>
            </a:r>
            <a:r>
              <a:rPr lang="en-US" sz="1800" dirty="0"/>
              <a:t>, lush </a:t>
            </a:r>
            <a:r>
              <a:rPr lang="en-US" sz="1800" dirty="0" smtClean="0"/>
              <a:t>ears. The </a:t>
            </a:r>
            <a:r>
              <a:rPr lang="en-US" sz="1800" dirty="0"/>
              <a:t>coat comes in enough colors and patterns to please any taste. The well-balanced body is sturdy and solid, and these quick, durable gundogs move with a smooth, easy gait.</a:t>
            </a:r>
          </a:p>
          <a:p>
            <a:r>
              <a:rPr lang="en-US" sz="1800" dirty="0"/>
              <a:t>Cockers are eager playmates for kids and are easily trained as companions and athletes. They are big enough to be sporty, but compact enough to be portable. </a:t>
            </a:r>
            <a:r>
              <a:rPr lang="en-US" sz="1800" dirty="0" smtClean="0"/>
              <a:t>These </a:t>
            </a:r>
            <a:r>
              <a:rPr lang="en-US" sz="1800" dirty="0"/>
              <a:t>energetic sporting dogs love playtime and brisk walks.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371600"/>
            <a:ext cx="3624263" cy="2416175"/>
          </a:xfrm>
          <a:prstGeom prst="rect">
            <a:avLst/>
          </a:prstGeom>
        </p:spPr>
      </p:pic>
    </p:spTree>
    <p:extLst>
      <p:ext uri="{BB962C8B-B14F-4D97-AF65-F5344CB8AC3E}">
        <p14:creationId xmlns:p14="http://schemas.microsoft.com/office/powerpoint/2010/main" val="76184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Seven Major Dog Groups</a:t>
            </a:r>
            <a:endParaRPr lang="en-US" sz="3600" dirty="0">
              <a:solidFill>
                <a:schemeClr val="bg1"/>
              </a:solidFill>
            </a:endParaRPr>
          </a:p>
        </p:txBody>
      </p:sp>
      <p:sp>
        <p:nvSpPr>
          <p:cNvPr id="3" name="Content Placeholder 2"/>
          <p:cNvSpPr>
            <a:spLocks noGrp="1"/>
          </p:cNvSpPr>
          <p:nvPr>
            <p:ph idx="1"/>
          </p:nvPr>
        </p:nvSpPr>
        <p:spPr>
          <a:xfrm>
            <a:off x="883328" y="2667000"/>
            <a:ext cx="7315200" cy="3733800"/>
          </a:xfrm>
        </p:spPr>
        <p:txBody>
          <a:bodyPr/>
          <a:lstStyle/>
          <a:p>
            <a:r>
              <a:rPr lang="en-US" sz="1800" b="1" dirty="0"/>
              <a:t>Hound Group</a:t>
            </a:r>
          </a:p>
          <a:p>
            <a:r>
              <a:rPr lang="en-US" sz="1800" dirty="0"/>
              <a:t>All breeds in the Hound Group were bred to pursue warm-blooded quarry. The sleek, long-legged sighthounds use explosive speed and wide vision to chase swift prey, like jackrabbits and antelope, while tough, durable </a:t>
            </a:r>
            <a:r>
              <a:rPr lang="en-US" sz="1800" dirty="0" smtClean="0"/>
              <a:t>scent hounds </a:t>
            </a:r>
            <a:r>
              <a:rPr lang="en-US" sz="1800" dirty="0"/>
              <a:t>rely on their powerful noses to trail anything from raccoons to escaped convicts. Members of the Hound Group possess strong prey drives and often will stop at nothing to catch their quarries.</a:t>
            </a:r>
          </a:p>
          <a:p>
            <a:r>
              <a:rPr lang="en-US" sz="1800" b="1" dirty="0"/>
              <a:t>Breeds You May Know:</a:t>
            </a:r>
            <a:endParaRPr lang="en-US" sz="1800" dirty="0"/>
          </a:p>
          <a:p>
            <a:pPr lvl="1"/>
            <a:r>
              <a:rPr lang="en-US" sz="1400" dirty="0"/>
              <a:t>Bloodhound</a:t>
            </a:r>
          </a:p>
          <a:p>
            <a:pPr lvl="1"/>
            <a:r>
              <a:rPr lang="en-US" sz="1400" dirty="0"/>
              <a:t>Dachshund</a:t>
            </a:r>
          </a:p>
          <a:p>
            <a:pPr lvl="1"/>
            <a:r>
              <a:rPr lang="en-US" sz="1400" dirty="0" smtClean="0"/>
              <a:t>Beagle</a:t>
            </a:r>
            <a:endParaRPr lang="en-US" sz="1400" dirty="0"/>
          </a:p>
          <a:p>
            <a:endParaRPr lang="en-US" dirty="0"/>
          </a:p>
        </p:txBody>
      </p:sp>
      <p:grpSp>
        <p:nvGrpSpPr>
          <p:cNvPr id="10" name="Group 9"/>
          <p:cNvGrpSpPr/>
          <p:nvPr/>
        </p:nvGrpSpPr>
        <p:grpSpPr>
          <a:xfrm>
            <a:off x="891466" y="1113881"/>
            <a:ext cx="7368300" cy="1555338"/>
            <a:chOff x="709568" y="1105724"/>
            <a:chExt cx="7368300" cy="155533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005" y="1105724"/>
              <a:ext cx="2328863" cy="15525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568" y="1116909"/>
              <a:ext cx="2714993" cy="1544153"/>
            </a:xfrm>
            <a:prstGeom prst="rect">
              <a:avLst/>
            </a:prstGeom>
          </p:spPr>
        </p:pic>
        <p:pic>
          <p:nvPicPr>
            <p:cNvPr id="9" name="Picture 8"/>
            <p:cNvPicPr>
              <a:picLocks noChangeAspect="1"/>
            </p:cNvPicPr>
            <p:nvPr/>
          </p:nvPicPr>
          <p:blipFill>
            <a:blip r:embed="rId4"/>
            <a:stretch>
              <a:fillRect/>
            </a:stretch>
          </p:blipFill>
          <p:spPr>
            <a:xfrm>
              <a:off x="3424561" y="1111662"/>
              <a:ext cx="2324100" cy="1549400"/>
            </a:xfrm>
            <a:prstGeom prst="rect">
              <a:avLst/>
            </a:prstGeom>
          </p:spPr>
        </p:pic>
      </p:grpSp>
    </p:spTree>
    <p:extLst>
      <p:ext uri="{BB962C8B-B14F-4D97-AF65-F5344CB8AC3E}">
        <p14:creationId xmlns:p14="http://schemas.microsoft.com/office/powerpoint/2010/main" val="1301919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pPr lvl="1"/>
            <a:r>
              <a:rPr lang="en-US" sz="3200" dirty="0" smtClean="0">
                <a:solidFill>
                  <a:schemeClr val="bg1">
                    <a:lumMod val="95000"/>
                  </a:schemeClr>
                </a:solidFill>
              </a:rPr>
              <a:t>Bloodhound</a:t>
            </a:r>
            <a:endParaRPr lang="en-US" sz="3200" dirty="0">
              <a:solidFill>
                <a:schemeClr val="bg1">
                  <a:lumMod val="95000"/>
                </a:schemeClr>
              </a:solidFill>
            </a:endParaRPr>
          </a:p>
        </p:txBody>
      </p:sp>
      <p:sp>
        <p:nvSpPr>
          <p:cNvPr id="3" name="Content Placeholder 2"/>
          <p:cNvSpPr>
            <a:spLocks noGrp="1"/>
          </p:cNvSpPr>
          <p:nvPr>
            <p:ph idx="1"/>
          </p:nvPr>
        </p:nvSpPr>
        <p:spPr>
          <a:xfrm>
            <a:off x="685800" y="1295400"/>
            <a:ext cx="4419600" cy="5316984"/>
          </a:xfrm>
        </p:spPr>
        <p:txBody>
          <a:bodyPr/>
          <a:lstStyle/>
          <a:p>
            <a:pPr eaLnBrk="0" hangingPunct="0">
              <a:spcBef>
                <a:spcPct val="0"/>
              </a:spcBef>
            </a:pPr>
            <a:r>
              <a:rPr lang="en-US" altLang="en-US" sz="1800" dirty="0"/>
              <a:t>Height: 25-27 inches (male), 23-25 inches (female) </a:t>
            </a:r>
          </a:p>
          <a:p>
            <a:pPr eaLnBrk="0" hangingPunct="0">
              <a:spcBef>
                <a:spcPct val="0"/>
              </a:spcBef>
            </a:pPr>
            <a:r>
              <a:rPr lang="en-US" altLang="en-US" sz="1800" dirty="0"/>
              <a:t>Weight: 90-110 pounds (male), 80-100 pounds (female) </a:t>
            </a:r>
          </a:p>
          <a:p>
            <a:pPr eaLnBrk="0" hangingPunct="0">
              <a:spcBef>
                <a:spcPct val="0"/>
              </a:spcBef>
            </a:pPr>
            <a:r>
              <a:rPr lang="en-US" altLang="en-US" sz="1800" dirty="0"/>
              <a:t>Life Expectancy: 10-12 years </a:t>
            </a:r>
          </a:p>
          <a:p>
            <a:r>
              <a:rPr lang="en-US" sz="1800" dirty="0"/>
              <a:t>Their most famous features are a long, wrinkled face with loose skin; huge, drooping ears; and warm, deep-set </a:t>
            </a:r>
            <a:r>
              <a:rPr lang="en-US" sz="1800" dirty="0" smtClean="0"/>
              <a:t>eyes. </a:t>
            </a:r>
            <a:r>
              <a:rPr lang="en-US" sz="1800" dirty="0"/>
              <a:t>Coat colors can be black and tan, liver and tan, or red. Powerful legs allow Bloodhounds to </a:t>
            </a:r>
            <a:r>
              <a:rPr lang="en-US" sz="1800" dirty="0" smtClean="0"/>
              <a:t>chase scent </a:t>
            </a:r>
            <a:r>
              <a:rPr lang="en-US" sz="1800" dirty="0"/>
              <a:t>over miles of punishing terrain.</a:t>
            </a:r>
          </a:p>
          <a:p>
            <a:r>
              <a:rPr lang="en-US" sz="1800" dirty="0"/>
              <a:t>As pack dogs, Bloodhounds enjoy company, including other dogs and kids. They are easygoing, but their nose can sometimes lead them into trouble. </a:t>
            </a:r>
            <a:r>
              <a:rPr lang="en-US" sz="1800" dirty="0" smtClean="0"/>
              <a:t>Bloodhounds </a:t>
            </a:r>
            <a:r>
              <a:rPr lang="en-US" sz="1800" dirty="0"/>
              <a:t>are </a:t>
            </a:r>
            <a:r>
              <a:rPr lang="en-US" sz="1800" dirty="0" err="1"/>
              <a:t>droolers</a:t>
            </a:r>
            <a:r>
              <a:rPr lang="en-US" sz="1800" dirty="0"/>
              <a:t>, and obedience training </a:t>
            </a:r>
            <a:r>
              <a:rPr lang="en-US" sz="1800" dirty="0" smtClean="0"/>
              <a:t>them can </a:t>
            </a:r>
            <a:r>
              <a:rPr lang="en-US" sz="1800" dirty="0"/>
              <a:t>be a challenge.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371600"/>
            <a:ext cx="3586163" cy="2390775"/>
          </a:xfrm>
          <a:prstGeom prst="rect">
            <a:avLst/>
          </a:prstGeom>
        </p:spPr>
      </p:pic>
    </p:spTree>
    <p:extLst>
      <p:ext uri="{BB962C8B-B14F-4D97-AF65-F5344CB8AC3E}">
        <p14:creationId xmlns:p14="http://schemas.microsoft.com/office/powerpoint/2010/main" val="820136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Dachshund</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8-9 inches (standard), 5-6 inches (miniature) </a:t>
            </a:r>
          </a:p>
          <a:p>
            <a:pPr eaLnBrk="0" hangingPunct="0">
              <a:spcBef>
                <a:spcPct val="0"/>
              </a:spcBef>
            </a:pPr>
            <a:r>
              <a:rPr lang="en-US" altLang="en-US" sz="1800" dirty="0"/>
              <a:t>Weight: 16-32 pounds (standard), 11 pounds &amp; under (miniature) </a:t>
            </a:r>
          </a:p>
          <a:p>
            <a:pPr eaLnBrk="0" hangingPunct="0">
              <a:spcBef>
                <a:spcPct val="0"/>
              </a:spcBef>
            </a:pPr>
            <a:r>
              <a:rPr lang="en-US" altLang="en-US" sz="1800" dirty="0"/>
              <a:t>Life Expectancy: 12-16 years </a:t>
            </a:r>
          </a:p>
          <a:p>
            <a:r>
              <a:rPr lang="en-US" sz="1800" dirty="0" smtClean="0"/>
              <a:t>The Dachshund has the unmistakable </a:t>
            </a:r>
            <a:r>
              <a:rPr lang="en-US" sz="1800" dirty="0"/>
              <a:t>long-backed body, little legs, and big </a:t>
            </a:r>
            <a:r>
              <a:rPr lang="en-US" sz="1800" dirty="0" smtClean="0"/>
              <a:t>personality. </a:t>
            </a:r>
            <a:r>
              <a:rPr lang="en-US" sz="1800" dirty="0"/>
              <a:t>Dachshunds </a:t>
            </a:r>
            <a:r>
              <a:rPr lang="en-US" sz="1800" dirty="0" smtClean="0"/>
              <a:t>come </a:t>
            </a:r>
            <a:r>
              <a:rPr lang="en-US" sz="1800" dirty="0"/>
              <a:t>in one of three coat types: smooth, wirehaired, or longhaired.</a:t>
            </a:r>
          </a:p>
          <a:p>
            <a:r>
              <a:rPr lang="en-US" sz="1800" dirty="0"/>
              <a:t>Dachshunds aren’t built for distance running, leaping, or strenuous swimming, but otherwise these tireless hounds are game for anything. Smart and vigilant, with a big-dog bark, they make fine watchdogs. Bred to be an independent hunter of dangerous prey, they can be brave to the point of rashness, and a bit </a:t>
            </a:r>
            <a:r>
              <a:rPr lang="en-US" sz="1800" dirty="0" smtClean="0"/>
              <a:t>stubborn.</a:t>
            </a:r>
            <a:endParaRPr lang="en-US" sz="1800"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219200"/>
            <a:ext cx="3471863" cy="2314575"/>
          </a:xfrm>
          <a:prstGeom prst="rect">
            <a:avLst/>
          </a:prstGeom>
        </p:spPr>
      </p:pic>
    </p:spTree>
    <p:extLst>
      <p:ext uri="{BB962C8B-B14F-4D97-AF65-F5344CB8AC3E}">
        <p14:creationId xmlns:p14="http://schemas.microsoft.com/office/powerpoint/2010/main" val="2336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Beagle</a:t>
            </a:r>
            <a:endParaRPr lang="en-US" sz="3200" dirty="0">
              <a:solidFill>
                <a:schemeClr val="bg1">
                  <a:lumMod val="95000"/>
                </a:schemeClr>
              </a:solidFill>
            </a:endParaRPr>
          </a:p>
        </p:txBody>
      </p:sp>
      <p:sp>
        <p:nvSpPr>
          <p:cNvPr id="3" name="Content Placeholder 2"/>
          <p:cNvSpPr>
            <a:spLocks noGrp="1"/>
          </p:cNvSpPr>
          <p:nvPr>
            <p:ph idx="1"/>
          </p:nvPr>
        </p:nvSpPr>
        <p:spPr>
          <a:xfrm>
            <a:off x="838200" y="1371600"/>
            <a:ext cx="4495800" cy="5240784"/>
          </a:xfrm>
        </p:spPr>
        <p:txBody>
          <a:bodyPr/>
          <a:lstStyle/>
          <a:p>
            <a:pPr eaLnBrk="0" hangingPunct="0">
              <a:spcBef>
                <a:spcPct val="0"/>
              </a:spcBef>
            </a:pPr>
            <a:r>
              <a:rPr lang="en-US" altLang="en-US" sz="1800" dirty="0"/>
              <a:t>Height: 13 inches &amp; under, 13-15 inches </a:t>
            </a:r>
          </a:p>
          <a:p>
            <a:pPr eaLnBrk="0" hangingPunct="0">
              <a:spcBef>
                <a:spcPct val="0"/>
              </a:spcBef>
            </a:pPr>
            <a:r>
              <a:rPr lang="en-US" altLang="en-US" sz="1800" dirty="0"/>
              <a:t>Weight: under 20 pounds (13 inches &amp; under), 20-30 pounds (13-15 inches) </a:t>
            </a:r>
          </a:p>
          <a:p>
            <a:pPr eaLnBrk="0" hangingPunct="0">
              <a:spcBef>
                <a:spcPct val="0"/>
              </a:spcBef>
            </a:pPr>
            <a:r>
              <a:rPr lang="en-US" altLang="en-US" sz="1800" dirty="0"/>
              <a:t>Life Expectancy: 10-15 years </a:t>
            </a:r>
          </a:p>
          <a:p>
            <a:r>
              <a:rPr lang="en-US" sz="1800" dirty="0" smtClean="0"/>
              <a:t>They </a:t>
            </a:r>
            <a:r>
              <a:rPr lang="en-US" sz="1800" dirty="0"/>
              <a:t>come in such pleasing colors as lemon, red and white, and tricolor. The Beagle’s fortune is in his adorable face, with its big brown or hazel eyes set off by long, </a:t>
            </a:r>
            <a:r>
              <a:rPr lang="en-US" sz="1800" dirty="0" err="1"/>
              <a:t>houndy</a:t>
            </a:r>
            <a:r>
              <a:rPr lang="en-US" sz="1800" dirty="0"/>
              <a:t> ears set low on a broad head.</a:t>
            </a:r>
            <a:br>
              <a:rPr lang="en-US" sz="1800" dirty="0"/>
            </a:br>
            <a:r>
              <a:rPr lang="en-US" sz="1800" dirty="0" smtClean="0"/>
              <a:t>Beagles </a:t>
            </a:r>
            <a:r>
              <a:rPr lang="en-US" sz="1800" dirty="0"/>
              <a:t>are loving and lovable, happy, and companionable—all qualities that make them excellent family dogs. T</a:t>
            </a:r>
            <a:r>
              <a:rPr lang="en-US" sz="1800" dirty="0" smtClean="0"/>
              <a:t>he </a:t>
            </a:r>
            <a:r>
              <a:rPr lang="en-US" sz="1800" dirty="0"/>
              <a:t>Beagle has been </a:t>
            </a:r>
            <a:r>
              <a:rPr lang="en-US" sz="1800" dirty="0" smtClean="0"/>
              <a:t>one of the </a:t>
            </a:r>
            <a:r>
              <a:rPr lang="en-US" sz="1800" dirty="0"/>
              <a:t>most popular </a:t>
            </a:r>
            <a:r>
              <a:rPr lang="en-US" sz="1800" dirty="0" smtClean="0"/>
              <a:t>dogs </a:t>
            </a:r>
            <a:r>
              <a:rPr lang="en-US" sz="1800" dirty="0"/>
              <a:t>among American pet owners. </a:t>
            </a:r>
            <a:r>
              <a:rPr lang="en-US" sz="1800" dirty="0" smtClean="0"/>
              <a:t>They </a:t>
            </a:r>
            <a:r>
              <a:rPr lang="en-US" sz="1800" dirty="0"/>
              <a:t>are curious, clever, and energetic hounds who require plenty of playtime.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371600"/>
            <a:ext cx="3243262" cy="2162175"/>
          </a:xfrm>
          <a:prstGeom prst="rect">
            <a:avLst/>
          </a:prstGeom>
        </p:spPr>
      </p:pic>
    </p:spTree>
    <p:extLst>
      <p:ext uri="{BB962C8B-B14F-4D97-AF65-F5344CB8AC3E}">
        <p14:creationId xmlns:p14="http://schemas.microsoft.com/office/powerpoint/2010/main" val="3549461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Seven Major Dog Groups</a:t>
            </a:r>
            <a:endParaRPr lang="en-US" sz="3600" dirty="0">
              <a:solidFill>
                <a:schemeClr val="bg1"/>
              </a:solidFill>
            </a:endParaRPr>
          </a:p>
        </p:txBody>
      </p:sp>
      <p:sp>
        <p:nvSpPr>
          <p:cNvPr id="3" name="Content Placeholder 2"/>
          <p:cNvSpPr>
            <a:spLocks noGrp="1"/>
          </p:cNvSpPr>
          <p:nvPr>
            <p:ph idx="1"/>
          </p:nvPr>
        </p:nvSpPr>
        <p:spPr>
          <a:xfrm>
            <a:off x="914400" y="2743200"/>
            <a:ext cx="7315200" cy="3581400"/>
          </a:xfrm>
        </p:spPr>
        <p:txBody>
          <a:bodyPr/>
          <a:lstStyle/>
          <a:p>
            <a:r>
              <a:rPr lang="en-US" sz="1800" b="1" dirty="0"/>
              <a:t>Working Group</a:t>
            </a:r>
          </a:p>
          <a:p>
            <a:r>
              <a:rPr lang="en-US" sz="1800" dirty="0"/>
              <a:t>Breeds in the Working Group are </a:t>
            </a:r>
            <a:r>
              <a:rPr lang="en-US" sz="1800" dirty="0" err="1"/>
              <a:t>dogkind’s</a:t>
            </a:r>
            <a:r>
              <a:rPr lang="en-US" sz="1800" dirty="0"/>
              <a:t> punch-the-clock, blue-collar workers, and the group includes some of the world’s most ancient breeds. They were developed to assist humans in some capacity – including pulling sleds and carts, guarding flocks and homes, and protecting their families – and many of these breeds are still used as working dogs today. Breeds in the Working Group tend to be known for imposing stature, strength, and intelligence.</a:t>
            </a:r>
          </a:p>
          <a:p>
            <a:r>
              <a:rPr lang="en-US" sz="1800" b="1" dirty="0"/>
              <a:t>Breeds You May Know:</a:t>
            </a:r>
            <a:endParaRPr lang="en-US" sz="1800" dirty="0"/>
          </a:p>
          <a:p>
            <a:pPr lvl="1"/>
            <a:r>
              <a:rPr lang="en-US" sz="1400" dirty="0"/>
              <a:t>Boxer</a:t>
            </a:r>
          </a:p>
          <a:p>
            <a:pPr lvl="1"/>
            <a:r>
              <a:rPr lang="en-US" sz="1400" dirty="0" smtClean="0"/>
              <a:t>Siberian Husky</a:t>
            </a:r>
            <a:endParaRPr lang="en-US" sz="1400" dirty="0"/>
          </a:p>
          <a:p>
            <a:pPr lvl="1"/>
            <a:r>
              <a:rPr lang="en-US" sz="1400" dirty="0"/>
              <a:t>Rottweiler</a:t>
            </a:r>
          </a:p>
          <a:p>
            <a:endParaRPr lang="en-US" dirty="0"/>
          </a:p>
        </p:txBody>
      </p:sp>
      <p:grpSp>
        <p:nvGrpSpPr>
          <p:cNvPr id="10" name="Group 9"/>
          <p:cNvGrpSpPr/>
          <p:nvPr/>
        </p:nvGrpSpPr>
        <p:grpSpPr>
          <a:xfrm>
            <a:off x="1539890" y="1143000"/>
            <a:ext cx="6172746" cy="1481328"/>
            <a:chOff x="1539890" y="1143000"/>
            <a:chExt cx="6172746" cy="148132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37" y="1143000"/>
              <a:ext cx="2221992" cy="148132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890" y="1143000"/>
              <a:ext cx="2009747" cy="1481328"/>
            </a:xfrm>
            <a:prstGeom prst="rect">
              <a:avLst/>
            </a:prstGeom>
          </p:spPr>
        </p:pic>
        <p:pic>
          <p:nvPicPr>
            <p:cNvPr id="9" name="Picture 8"/>
            <p:cNvPicPr>
              <a:picLocks noChangeAspect="1"/>
            </p:cNvPicPr>
            <p:nvPr/>
          </p:nvPicPr>
          <p:blipFill>
            <a:blip r:embed="rId4"/>
            <a:stretch>
              <a:fillRect/>
            </a:stretch>
          </p:blipFill>
          <p:spPr>
            <a:xfrm>
              <a:off x="5771629" y="1150927"/>
              <a:ext cx="1941007" cy="1473401"/>
            </a:xfrm>
            <a:prstGeom prst="rect">
              <a:avLst/>
            </a:prstGeom>
          </p:spPr>
        </p:pic>
      </p:grpSp>
    </p:spTree>
    <p:extLst>
      <p:ext uri="{BB962C8B-B14F-4D97-AF65-F5344CB8AC3E}">
        <p14:creationId xmlns:p14="http://schemas.microsoft.com/office/powerpoint/2010/main" val="3801197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Boxer</a:t>
            </a:r>
            <a:endParaRPr lang="en-US" sz="3200" dirty="0">
              <a:solidFill>
                <a:schemeClr val="bg1">
                  <a:lumMod val="95000"/>
                </a:schemeClr>
              </a:solidFill>
            </a:endParaRPr>
          </a:p>
        </p:txBody>
      </p:sp>
      <p:sp>
        <p:nvSpPr>
          <p:cNvPr id="3" name="Content Placeholder 2"/>
          <p:cNvSpPr>
            <a:spLocks noGrp="1"/>
          </p:cNvSpPr>
          <p:nvPr>
            <p:ph idx="1"/>
          </p:nvPr>
        </p:nvSpPr>
        <p:spPr>
          <a:xfrm>
            <a:off x="685800" y="1371600"/>
            <a:ext cx="5638800" cy="5410200"/>
          </a:xfrm>
        </p:spPr>
        <p:txBody>
          <a:bodyPr/>
          <a:lstStyle/>
          <a:p>
            <a:pPr eaLnBrk="0" hangingPunct="0">
              <a:spcBef>
                <a:spcPct val="0"/>
              </a:spcBef>
            </a:pPr>
            <a:r>
              <a:rPr lang="en-US" altLang="en-US" sz="1800" dirty="0"/>
              <a:t>Height: 23-25 inches (male), 21.5-23.5 inches (female) </a:t>
            </a:r>
          </a:p>
          <a:p>
            <a:pPr eaLnBrk="0" hangingPunct="0">
              <a:spcBef>
                <a:spcPct val="0"/>
              </a:spcBef>
            </a:pPr>
            <a:r>
              <a:rPr lang="en-US" altLang="en-US" sz="1800" dirty="0"/>
              <a:t>Weight: 65-80 pounds (male), females are about 15 pounds less than male </a:t>
            </a:r>
          </a:p>
          <a:p>
            <a:pPr eaLnBrk="0" hangingPunct="0">
              <a:spcBef>
                <a:spcPct val="0"/>
              </a:spcBef>
            </a:pPr>
            <a:r>
              <a:rPr lang="en-US" altLang="en-US" sz="1800" dirty="0"/>
              <a:t>Life Expectancy: 10-12 years </a:t>
            </a:r>
          </a:p>
          <a:p>
            <a:r>
              <a:rPr lang="en-US" sz="1800" dirty="0"/>
              <a:t>Their muscles ripple beneath a short, tight-fitting coat. The dark brown eyes and wrinkled forehead give the face an alert, curious look. The coat can be fawn or brindle, with white markings. Boxers move like the athletes they are named for: smooth and graceful, with a powerful forward thrust.</a:t>
            </a:r>
          </a:p>
          <a:p>
            <a:r>
              <a:rPr lang="en-US" sz="1800" dirty="0"/>
              <a:t>Boxers are upbeat and playful. Their patience and protective nature have earned them a reputation as a great dog with children. They take the jobs of watchdog and family guardian seriously and will meet threats fearlessly. Boxers do best when exposed to a lot of people and other animals in early puppyhood.</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096" r="13069"/>
          <a:stretch/>
        </p:blipFill>
        <p:spPr>
          <a:xfrm>
            <a:off x="6019800" y="1371600"/>
            <a:ext cx="2913727" cy="2667000"/>
          </a:xfrm>
          <a:prstGeom prst="rect">
            <a:avLst/>
          </a:prstGeom>
        </p:spPr>
      </p:pic>
    </p:spTree>
    <p:extLst>
      <p:ext uri="{BB962C8B-B14F-4D97-AF65-F5344CB8AC3E}">
        <p14:creationId xmlns:p14="http://schemas.microsoft.com/office/powerpoint/2010/main" val="327574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Siberian Husky</a:t>
            </a:r>
            <a:endParaRPr lang="en-US" sz="3200" dirty="0">
              <a:solidFill>
                <a:schemeClr val="bg1">
                  <a:lumMod val="95000"/>
                </a:schemeClr>
              </a:solidFill>
            </a:endParaRPr>
          </a:p>
        </p:txBody>
      </p:sp>
      <p:sp>
        <p:nvSpPr>
          <p:cNvPr id="3" name="Content Placeholder 2"/>
          <p:cNvSpPr>
            <a:spLocks noGrp="1"/>
          </p:cNvSpPr>
          <p:nvPr>
            <p:ph idx="1"/>
          </p:nvPr>
        </p:nvSpPr>
        <p:spPr>
          <a:xfrm>
            <a:off x="381000" y="1143000"/>
            <a:ext cx="5334000" cy="5469384"/>
          </a:xfrm>
        </p:spPr>
        <p:txBody>
          <a:bodyPr/>
          <a:lstStyle/>
          <a:p>
            <a:pPr eaLnBrk="0" hangingPunct="0">
              <a:spcBef>
                <a:spcPct val="0"/>
              </a:spcBef>
            </a:pPr>
            <a:r>
              <a:rPr lang="en-US" altLang="en-US" sz="1800" dirty="0"/>
              <a:t>Height: 21-23.5 inches (male), 20-22 inches (female) </a:t>
            </a:r>
          </a:p>
          <a:p>
            <a:pPr eaLnBrk="0" hangingPunct="0">
              <a:spcBef>
                <a:spcPct val="0"/>
              </a:spcBef>
            </a:pPr>
            <a:r>
              <a:rPr lang="en-US" altLang="en-US" sz="1800" dirty="0"/>
              <a:t>Weight: 45-60 pounds (male), 35-50 pounds (female) </a:t>
            </a:r>
          </a:p>
          <a:p>
            <a:pPr eaLnBrk="0" hangingPunct="0">
              <a:spcBef>
                <a:spcPct val="0"/>
              </a:spcBef>
            </a:pPr>
            <a:r>
              <a:rPr lang="en-US" altLang="en-US" sz="1800" dirty="0"/>
              <a:t>Life Expectancy: 12-14 years </a:t>
            </a:r>
          </a:p>
          <a:p>
            <a:r>
              <a:rPr lang="en-US" sz="1800" dirty="0"/>
              <a:t>The </a:t>
            </a:r>
            <a:r>
              <a:rPr lang="en-US" sz="1800" dirty="0" smtClean="0"/>
              <a:t>graceful </a:t>
            </a:r>
            <a:r>
              <a:rPr lang="en-US" sz="1800" dirty="0"/>
              <a:t>Siberian Husky’s almond-shaped eyes can be either brown or </a:t>
            </a:r>
            <a:r>
              <a:rPr lang="en-US" sz="1800" dirty="0" smtClean="0"/>
              <a:t>blue and </a:t>
            </a:r>
            <a:r>
              <a:rPr lang="en-US" sz="1800" dirty="0"/>
              <a:t>sometimes one of </a:t>
            </a:r>
            <a:r>
              <a:rPr lang="en-US" sz="1800" dirty="0" smtClean="0"/>
              <a:t>each. </a:t>
            </a:r>
          </a:p>
          <a:p>
            <a:r>
              <a:rPr lang="en-US" sz="1800" dirty="0" smtClean="0"/>
              <a:t>Quick </a:t>
            </a:r>
            <a:r>
              <a:rPr lang="en-US" sz="1800" dirty="0"/>
              <a:t>and nimble-footed, Siberians are known for their powerful but seemingly effortless gait. </a:t>
            </a:r>
            <a:endParaRPr lang="en-US" sz="1800" dirty="0" smtClean="0"/>
          </a:p>
          <a:p>
            <a:r>
              <a:rPr lang="en-US" sz="1800" dirty="0" smtClean="0"/>
              <a:t>As </a:t>
            </a:r>
            <a:r>
              <a:rPr lang="en-US" sz="1800" dirty="0"/>
              <a:t>born pack dogs, Siberians enjoy family life and get on well with other dogs; their innate friendliness render them indifferent watchdogs. </a:t>
            </a:r>
            <a:endParaRPr lang="en-US" sz="1800" dirty="0" smtClean="0"/>
          </a:p>
          <a:p>
            <a:r>
              <a:rPr lang="en-US" sz="1800" dirty="0" smtClean="0"/>
              <a:t>This </a:t>
            </a:r>
            <a:r>
              <a:rPr lang="en-US" sz="1800" dirty="0"/>
              <a:t>breed is also energetic and can’t resist chasing small animals, so secure running room is a must. </a:t>
            </a:r>
            <a:endParaRPr lang="en-US" sz="1800" dirty="0" smtClean="0"/>
          </a:p>
          <a:p>
            <a:r>
              <a:rPr lang="en-US" sz="1800" dirty="0" smtClean="0"/>
              <a:t>Siberians </a:t>
            </a:r>
            <a:r>
              <a:rPr lang="en-US" sz="1800" dirty="0"/>
              <a:t>are naturally clean, with little doggy odor.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295400"/>
            <a:ext cx="3200400" cy="2133600"/>
          </a:xfrm>
          <a:prstGeom prst="rect">
            <a:avLst/>
          </a:prstGeom>
        </p:spPr>
      </p:pic>
    </p:spTree>
    <p:extLst>
      <p:ext uri="{BB962C8B-B14F-4D97-AF65-F5344CB8AC3E}">
        <p14:creationId xmlns:p14="http://schemas.microsoft.com/office/powerpoint/2010/main" val="27616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smtClean="0">
                <a:solidFill>
                  <a:srgbClr val="4D4D4D"/>
                </a:solidFill>
              </a:rPr>
              <a:t>Dog Care Merit Badge Requirements</a:t>
            </a:r>
            <a:endParaRPr lang="en-US" altLang="en-US" sz="3200" dirty="0">
              <a:solidFill>
                <a:srgbClr val="4D4D4D"/>
              </a:solidFill>
            </a:endParaRP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a:pPr>
            <a:r>
              <a:rPr lang="en-US" sz="1600" dirty="0"/>
              <a:t>Do the following:</a:t>
            </a:r>
          </a:p>
          <a:p>
            <a:pPr lvl="1">
              <a:buFont typeface="+mj-lt"/>
              <a:buAutoNum type="alphaLcPeriod"/>
            </a:pPr>
            <a:r>
              <a:rPr lang="en-US" sz="1600" dirty="0"/>
              <a:t>Briefly discuss the historical origin and domestication of the dog.</a:t>
            </a:r>
          </a:p>
          <a:p>
            <a:pPr lvl="1">
              <a:buFont typeface="+mj-lt"/>
              <a:buAutoNum type="alphaLcPeriod"/>
            </a:pPr>
            <a:r>
              <a:rPr lang="en-US" sz="1600" dirty="0"/>
              <a:t>Describe some common characteristics of the dogs that make up each of the seven major dog groups.</a:t>
            </a:r>
          </a:p>
          <a:p>
            <a:pPr lvl="1">
              <a:buFont typeface="+mj-lt"/>
              <a:buAutoNum type="alphaLcPeriod"/>
            </a:pPr>
            <a:r>
              <a:rPr lang="en-US" sz="1600" dirty="0"/>
              <a:t>Tell some specific characteristics of seven breeds of dogs (one from each major group), OR give a short history of one breed.</a:t>
            </a:r>
          </a:p>
          <a:p>
            <a:pPr>
              <a:buFont typeface="+mj-lt"/>
              <a:buAutoNum type="arabicPeriod"/>
            </a:pPr>
            <a:r>
              <a:rPr lang="en-US" sz="1600" dirty="0"/>
              <a:t>Point out on a dog or a sketch at least 10 body parts. Give the correct name of each one</a:t>
            </a:r>
            <a:r>
              <a:rPr lang="en-US" sz="1600" dirty="0" smtClean="0"/>
              <a:t>.</a:t>
            </a:r>
          </a:p>
          <a:p>
            <a:pPr>
              <a:buFont typeface="+mj-lt"/>
              <a:buAutoNum type="arabicPeriod" startAt="3"/>
            </a:pPr>
            <a:r>
              <a:rPr lang="en-US" sz="1600" dirty="0"/>
              <a:t>Do the following:</a:t>
            </a:r>
          </a:p>
          <a:p>
            <a:pPr lvl="1">
              <a:buFont typeface="+mj-lt"/>
              <a:buAutoNum type="alphaLcPeriod"/>
            </a:pPr>
            <a:r>
              <a:rPr lang="en-US" sz="1600" dirty="0"/>
              <a:t>Explain the importance of house-training, obedience training, and socialization training for your dog.</a:t>
            </a:r>
          </a:p>
          <a:p>
            <a:pPr lvl="1">
              <a:buFont typeface="+mj-lt"/>
              <a:buAutoNum type="alphaLcPeriod"/>
            </a:pPr>
            <a:r>
              <a:rPr lang="en-US" sz="1600" dirty="0"/>
              <a:t>Explain what "responsible pet ownership" means.</a:t>
            </a:r>
          </a:p>
          <a:p>
            <a:pPr lvl="1">
              <a:buFont typeface="+mj-lt"/>
              <a:buAutoNum type="alphaLcPeriod"/>
            </a:pPr>
            <a:r>
              <a:rPr lang="en-US" sz="1600" dirty="0"/>
              <a:t>Explain what issues (including temperament) must be considered when deciding on what breed of dog to get as a family pet.</a:t>
            </a:r>
          </a:p>
          <a:p>
            <a:pPr>
              <a:buFont typeface="+mj-lt"/>
              <a:buAutoNum type="arabicPeriod"/>
            </a:pP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Rottweiler</a:t>
            </a:r>
            <a:endParaRPr lang="en-US" sz="3200" dirty="0">
              <a:solidFill>
                <a:schemeClr val="bg1">
                  <a:lumMod val="95000"/>
                </a:schemeClr>
              </a:solidFill>
            </a:endParaRPr>
          </a:p>
        </p:txBody>
      </p:sp>
      <p:sp>
        <p:nvSpPr>
          <p:cNvPr id="3" name="Content Placeholder 2"/>
          <p:cNvSpPr>
            <a:spLocks noGrp="1"/>
          </p:cNvSpPr>
          <p:nvPr>
            <p:ph idx="1"/>
          </p:nvPr>
        </p:nvSpPr>
        <p:spPr>
          <a:xfrm>
            <a:off x="609600" y="1286058"/>
            <a:ext cx="5562600" cy="5326325"/>
          </a:xfrm>
        </p:spPr>
        <p:txBody>
          <a:bodyPr/>
          <a:lstStyle/>
          <a:p>
            <a:pPr eaLnBrk="0" hangingPunct="0">
              <a:spcBef>
                <a:spcPct val="0"/>
              </a:spcBef>
            </a:pPr>
            <a:r>
              <a:rPr lang="en-US" altLang="en-US" sz="1800" dirty="0"/>
              <a:t>Height: 24-27 inches (male), 22-25 inches (female) </a:t>
            </a:r>
          </a:p>
          <a:p>
            <a:pPr eaLnBrk="0" hangingPunct="0">
              <a:spcBef>
                <a:spcPct val="0"/>
              </a:spcBef>
            </a:pPr>
            <a:r>
              <a:rPr lang="en-US" altLang="en-US" sz="1800" dirty="0"/>
              <a:t>Weight: 95-135 pounds (male), 80-100 pounds (female) </a:t>
            </a:r>
          </a:p>
          <a:p>
            <a:pPr eaLnBrk="0" hangingPunct="0">
              <a:spcBef>
                <a:spcPct val="0"/>
              </a:spcBef>
            </a:pPr>
            <a:r>
              <a:rPr lang="en-US" altLang="en-US" sz="1800" dirty="0"/>
              <a:t>Life Expectancy: 9-10 years </a:t>
            </a:r>
          </a:p>
          <a:p>
            <a:r>
              <a:rPr lang="en-US" sz="1800" dirty="0" smtClean="0"/>
              <a:t>Rottweilers have </a:t>
            </a:r>
            <a:r>
              <a:rPr lang="en-US" sz="1800" dirty="0"/>
              <a:t>glistening, short black coat with </a:t>
            </a:r>
            <a:r>
              <a:rPr lang="en-US" sz="1800" dirty="0" smtClean="0"/>
              <a:t>rust markings. </a:t>
            </a:r>
          </a:p>
          <a:p>
            <a:r>
              <a:rPr lang="en-US" sz="1800" dirty="0" smtClean="0"/>
              <a:t>A </a:t>
            </a:r>
            <a:r>
              <a:rPr lang="en-US" sz="1800" dirty="0"/>
              <a:t>thickly muscled hindquarters powers the </a:t>
            </a:r>
            <a:r>
              <a:rPr lang="en-US" sz="1800" dirty="0" err="1"/>
              <a:t>Rottie’s</a:t>
            </a:r>
            <a:r>
              <a:rPr lang="en-US" sz="1800" dirty="0"/>
              <a:t> effortless trotting gait.</a:t>
            </a:r>
          </a:p>
          <a:p>
            <a:r>
              <a:rPr lang="en-US" sz="1800" dirty="0"/>
              <a:t>A well-bred and properly raised </a:t>
            </a:r>
            <a:r>
              <a:rPr lang="en-US" sz="1800" dirty="0" err="1"/>
              <a:t>Rottie</a:t>
            </a:r>
            <a:r>
              <a:rPr lang="en-US" sz="1800" dirty="0"/>
              <a:t> will be calm and confident, courageous but not unduly aggressive. The aloof demeanor these world-class guardians present to outsiders belies the playfulness, and downright silliness, that endear </a:t>
            </a:r>
            <a:r>
              <a:rPr lang="en-US" sz="1800" dirty="0" err="1"/>
              <a:t>Rotties</a:t>
            </a:r>
            <a:r>
              <a:rPr lang="en-US" sz="1800" dirty="0"/>
              <a:t> to their loved ones. </a:t>
            </a:r>
            <a:r>
              <a:rPr lang="en-US" sz="1800" dirty="0" smtClean="0"/>
              <a:t>Early </a:t>
            </a:r>
            <a:r>
              <a:rPr lang="en-US" sz="1800" dirty="0"/>
              <a:t>training and socialization will harness a </a:t>
            </a:r>
            <a:r>
              <a:rPr lang="en-US" sz="1800" dirty="0" err="1"/>
              <a:t>Rottie’s</a:t>
            </a:r>
            <a:r>
              <a:rPr lang="en-US" sz="1800" dirty="0"/>
              <a:t> territorial instincts in a positive way.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46" r="19394"/>
          <a:stretch/>
        </p:blipFill>
        <p:spPr>
          <a:xfrm>
            <a:off x="6019800" y="1286058"/>
            <a:ext cx="2819400" cy="3028652"/>
          </a:xfrm>
          <a:prstGeom prst="rect">
            <a:avLst/>
          </a:prstGeom>
        </p:spPr>
      </p:pic>
    </p:spTree>
    <p:extLst>
      <p:ext uri="{BB962C8B-B14F-4D97-AF65-F5344CB8AC3E}">
        <p14:creationId xmlns:p14="http://schemas.microsoft.com/office/powerpoint/2010/main" val="375418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Seven Major Dog Groups</a:t>
            </a:r>
            <a:endParaRPr lang="en-US" sz="3600" dirty="0">
              <a:solidFill>
                <a:schemeClr val="bg1"/>
              </a:solidFill>
            </a:endParaRPr>
          </a:p>
        </p:txBody>
      </p:sp>
      <p:sp>
        <p:nvSpPr>
          <p:cNvPr id="3" name="Content Placeholder 2"/>
          <p:cNvSpPr>
            <a:spLocks noGrp="1"/>
          </p:cNvSpPr>
          <p:nvPr>
            <p:ph idx="1"/>
          </p:nvPr>
        </p:nvSpPr>
        <p:spPr>
          <a:xfrm>
            <a:off x="914400" y="2971800"/>
            <a:ext cx="7315200" cy="2971800"/>
          </a:xfrm>
        </p:spPr>
        <p:txBody>
          <a:bodyPr/>
          <a:lstStyle/>
          <a:p>
            <a:r>
              <a:rPr lang="en-US" sz="1800" b="1" dirty="0"/>
              <a:t>Terrier Group</a:t>
            </a:r>
          </a:p>
          <a:p>
            <a:r>
              <a:rPr lang="en-US" sz="1800" dirty="0"/>
              <a:t>The feisty, short-legged breeds in the Terrier Group were first bred to go underground in pursuit of rodents and other vermin. Long-legged terrier breeds dig out varmints rather than burrowing in after them, while the group’s “bully” breeds, created long ago for ghastly pursuits like bull-baiting, are popular companion dogs today. </a:t>
            </a:r>
            <a:r>
              <a:rPr lang="en-US" sz="1800" b="1" dirty="0" smtClean="0"/>
              <a:t>Breeds </a:t>
            </a:r>
            <a:r>
              <a:rPr lang="en-US" sz="1800" b="1" dirty="0"/>
              <a:t>You May Know:</a:t>
            </a:r>
            <a:endParaRPr lang="en-US" sz="1800" dirty="0"/>
          </a:p>
          <a:p>
            <a:pPr lvl="1"/>
            <a:r>
              <a:rPr lang="en-US" sz="1400" dirty="0"/>
              <a:t>Bull Terrier</a:t>
            </a:r>
          </a:p>
          <a:p>
            <a:pPr lvl="1"/>
            <a:r>
              <a:rPr lang="en-US" sz="1400" dirty="0"/>
              <a:t>Scottish Terrier</a:t>
            </a:r>
          </a:p>
          <a:p>
            <a:pPr lvl="1"/>
            <a:r>
              <a:rPr lang="en-US" sz="1400" dirty="0"/>
              <a:t>West Highland White Terrier</a:t>
            </a:r>
          </a:p>
          <a:p>
            <a:endParaRPr lang="en-US" dirty="0"/>
          </a:p>
        </p:txBody>
      </p:sp>
      <p:grpSp>
        <p:nvGrpSpPr>
          <p:cNvPr id="10" name="Group 9"/>
          <p:cNvGrpSpPr/>
          <p:nvPr/>
        </p:nvGrpSpPr>
        <p:grpSpPr>
          <a:xfrm>
            <a:off x="1040745" y="1143000"/>
            <a:ext cx="7062509" cy="1636819"/>
            <a:chOff x="713590" y="1146176"/>
            <a:chExt cx="7062509" cy="163681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7699" y="1157395"/>
              <a:ext cx="2438400" cy="1625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90" y="1146976"/>
              <a:ext cx="2437985" cy="162532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575" y="1146176"/>
              <a:ext cx="2182425" cy="1636819"/>
            </a:xfrm>
            <a:prstGeom prst="rect">
              <a:avLst/>
            </a:prstGeom>
          </p:spPr>
        </p:pic>
      </p:grpSp>
    </p:spTree>
    <p:extLst>
      <p:ext uri="{BB962C8B-B14F-4D97-AF65-F5344CB8AC3E}">
        <p14:creationId xmlns:p14="http://schemas.microsoft.com/office/powerpoint/2010/main" val="3951366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Bull Terrier</a:t>
            </a:r>
            <a:endParaRPr lang="en-US" sz="3200" dirty="0">
              <a:solidFill>
                <a:schemeClr val="bg1">
                  <a:lumMod val="95000"/>
                </a:schemeClr>
              </a:solidFill>
            </a:endParaRPr>
          </a:p>
        </p:txBody>
      </p:sp>
      <p:sp>
        <p:nvSpPr>
          <p:cNvPr id="3" name="Content Placeholder 2"/>
          <p:cNvSpPr>
            <a:spLocks noGrp="1"/>
          </p:cNvSpPr>
          <p:nvPr>
            <p:ph idx="1"/>
          </p:nvPr>
        </p:nvSpPr>
        <p:spPr>
          <a:xfrm>
            <a:off x="609600" y="1295400"/>
            <a:ext cx="4800600" cy="5316984"/>
          </a:xfrm>
        </p:spPr>
        <p:txBody>
          <a:bodyPr/>
          <a:lstStyle/>
          <a:p>
            <a:pPr eaLnBrk="0" hangingPunct="0">
              <a:spcBef>
                <a:spcPct val="0"/>
              </a:spcBef>
            </a:pPr>
            <a:r>
              <a:rPr lang="en-US" altLang="en-US" sz="1800" dirty="0"/>
              <a:t>Height: 21-22 inches </a:t>
            </a:r>
          </a:p>
          <a:p>
            <a:pPr eaLnBrk="0" hangingPunct="0">
              <a:spcBef>
                <a:spcPct val="0"/>
              </a:spcBef>
            </a:pPr>
            <a:r>
              <a:rPr lang="en-US" altLang="en-US" sz="1800" dirty="0"/>
              <a:t>Weight: 50-70 pounds </a:t>
            </a:r>
          </a:p>
          <a:p>
            <a:pPr eaLnBrk="0" hangingPunct="0">
              <a:spcBef>
                <a:spcPct val="0"/>
              </a:spcBef>
            </a:pPr>
            <a:r>
              <a:rPr lang="en-US" altLang="en-US" sz="1800" dirty="0"/>
              <a:t>Life Expectancy: 12-13 years </a:t>
            </a:r>
          </a:p>
          <a:p>
            <a:r>
              <a:rPr lang="en-US" sz="1800" dirty="0"/>
              <a:t>Bull Terriers are robust, big-boned terriers who move with a jaunty stride suggesting agility and power. </a:t>
            </a:r>
            <a:endParaRPr lang="en-US" sz="1800" dirty="0" smtClean="0"/>
          </a:p>
          <a:p>
            <a:r>
              <a:rPr lang="en-US" sz="1800" dirty="0" smtClean="0"/>
              <a:t>The </a:t>
            </a:r>
            <a:r>
              <a:rPr lang="en-US" sz="1800" dirty="0"/>
              <a:t>breed’s hallmark is a long, egg-shaped head with erect and pointed ears, and small, triangular </a:t>
            </a:r>
            <a:r>
              <a:rPr lang="en-US" sz="1800" dirty="0" smtClean="0"/>
              <a:t>eyes. </a:t>
            </a:r>
          </a:p>
          <a:p>
            <a:r>
              <a:rPr lang="en-US" sz="1800" dirty="0" smtClean="0"/>
              <a:t>Coats </a:t>
            </a:r>
            <a:r>
              <a:rPr lang="en-US" sz="1800" dirty="0"/>
              <a:t>come in two types: white; and any other color (including an attractive brindle striping), either solid or with white markings. </a:t>
            </a:r>
            <a:endParaRPr lang="en-US" sz="1800" dirty="0" smtClean="0"/>
          </a:p>
          <a:p>
            <a:r>
              <a:rPr lang="en-US" sz="1800" dirty="0" smtClean="0"/>
              <a:t>There </a:t>
            </a:r>
            <a:r>
              <a:rPr lang="en-US" sz="1800" dirty="0"/>
              <a:t>are four keys to this breed’s happiness: early socialization with dogs and people; firm but loving training; ample exercise; and lots of quality time with his adored humans.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295400"/>
            <a:ext cx="3243263" cy="2162175"/>
          </a:xfrm>
          <a:prstGeom prst="rect">
            <a:avLst/>
          </a:prstGeom>
        </p:spPr>
      </p:pic>
    </p:spTree>
    <p:extLst>
      <p:ext uri="{BB962C8B-B14F-4D97-AF65-F5344CB8AC3E}">
        <p14:creationId xmlns:p14="http://schemas.microsoft.com/office/powerpoint/2010/main" val="3645064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Scottish Terrier</a:t>
            </a:r>
            <a:endParaRPr lang="en-US" sz="3200" dirty="0">
              <a:solidFill>
                <a:schemeClr val="bg1">
                  <a:lumMod val="95000"/>
                </a:schemeClr>
              </a:solidFill>
            </a:endParaRPr>
          </a:p>
        </p:txBody>
      </p:sp>
      <p:sp>
        <p:nvSpPr>
          <p:cNvPr id="3" name="Content Placeholder 2"/>
          <p:cNvSpPr>
            <a:spLocks noGrp="1"/>
          </p:cNvSpPr>
          <p:nvPr>
            <p:ph idx="1"/>
          </p:nvPr>
        </p:nvSpPr>
        <p:spPr>
          <a:xfrm>
            <a:off x="762000" y="1219200"/>
            <a:ext cx="5867400" cy="5393184"/>
          </a:xfrm>
        </p:spPr>
        <p:txBody>
          <a:bodyPr/>
          <a:lstStyle/>
          <a:p>
            <a:pPr eaLnBrk="0" hangingPunct="0">
              <a:spcBef>
                <a:spcPct val="0"/>
              </a:spcBef>
            </a:pPr>
            <a:r>
              <a:rPr lang="en-US" altLang="en-US" sz="1800" dirty="0"/>
              <a:t>Height: 10 inches </a:t>
            </a:r>
          </a:p>
          <a:p>
            <a:pPr eaLnBrk="0" hangingPunct="0">
              <a:spcBef>
                <a:spcPct val="0"/>
              </a:spcBef>
            </a:pPr>
            <a:r>
              <a:rPr lang="en-US" altLang="en-US" sz="1800" dirty="0"/>
              <a:t>Weight: 19-22 pounds (male), 18-21 pounds (female) </a:t>
            </a:r>
          </a:p>
          <a:p>
            <a:pPr eaLnBrk="0" hangingPunct="0">
              <a:spcBef>
                <a:spcPct val="0"/>
              </a:spcBef>
            </a:pPr>
            <a:r>
              <a:rPr lang="en-US" altLang="en-US" sz="1800" dirty="0"/>
              <a:t>Life Expectancy: 12 years </a:t>
            </a:r>
          </a:p>
          <a:p>
            <a:r>
              <a:rPr lang="en-US" sz="1800" dirty="0"/>
              <a:t>The well-known Scottie silhouette is that of a short-legged but substantial terrier with distinctive furnishings at the beard, legs, and lower body. </a:t>
            </a:r>
            <a:endParaRPr lang="en-US" sz="1800" dirty="0" smtClean="0"/>
          </a:p>
          <a:p>
            <a:r>
              <a:rPr lang="en-US" sz="1800" dirty="0" smtClean="0"/>
              <a:t>The </a:t>
            </a:r>
            <a:r>
              <a:rPr lang="en-US" sz="1800" dirty="0"/>
              <a:t>wiry topcoat and soft, dense undercoat coat can be black, wheaten yellow, or a brindle-stripe pattern. </a:t>
            </a:r>
            <a:endParaRPr lang="en-US" sz="1800" dirty="0" smtClean="0"/>
          </a:p>
          <a:p>
            <a:r>
              <a:rPr lang="en-US" sz="1800" dirty="0" smtClean="0"/>
              <a:t>Bright</a:t>
            </a:r>
            <a:r>
              <a:rPr lang="en-US" sz="1800" dirty="0"/>
              <a:t>, piercing eyes, and erect ears and tail, convey keen alertness—a hallmark of Britain’s terrier breeds.</a:t>
            </a:r>
          </a:p>
          <a:p>
            <a:r>
              <a:rPr lang="en-US" sz="1800" dirty="0" smtClean="0"/>
              <a:t>Their </a:t>
            </a:r>
            <a:r>
              <a:rPr lang="en-US" sz="1800" dirty="0"/>
              <a:t>aloofness toward strangers makes them excellent watchdogs. </a:t>
            </a:r>
            <a:endParaRPr lang="en-US" sz="1800" dirty="0" smtClean="0"/>
          </a:p>
          <a:p>
            <a:r>
              <a:rPr lang="en-US" sz="1800" dirty="0" smtClean="0"/>
              <a:t>Their </a:t>
            </a:r>
            <a:r>
              <a:rPr lang="en-US" sz="1800" dirty="0"/>
              <a:t>hunting instinct remains strong, which can complicate life for the neighbor’s cat, and Scotties are known to be cantankerous around other dogs. This </a:t>
            </a:r>
            <a:r>
              <a:rPr lang="en-US" sz="1800" dirty="0" smtClean="0"/>
              <a:t>dog </a:t>
            </a:r>
            <a:r>
              <a:rPr lang="en-US" sz="1800" dirty="0"/>
              <a:t>enjoys brisk walks and upbeat play.</a:t>
            </a:r>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758" r="16965"/>
          <a:stretch/>
        </p:blipFill>
        <p:spPr>
          <a:xfrm>
            <a:off x="6324600" y="1143000"/>
            <a:ext cx="2743200" cy="2940627"/>
          </a:xfrm>
          <a:prstGeom prst="rect">
            <a:avLst/>
          </a:prstGeom>
        </p:spPr>
      </p:pic>
    </p:spTree>
    <p:extLst>
      <p:ext uri="{BB962C8B-B14F-4D97-AF65-F5344CB8AC3E}">
        <p14:creationId xmlns:p14="http://schemas.microsoft.com/office/powerpoint/2010/main" val="1627062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West Highland White Terrier</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5105400" cy="5486400"/>
          </a:xfrm>
        </p:spPr>
        <p:txBody>
          <a:bodyPr/>
          <a:lstStyle/>
          <a:p>
            <a:pPr eaLnBrk="0" hangingPunct="0">
              <a:spcBef>
                <a:spcPct val="0"/>
              </a:spcBef>
            </a:pPr>
            <a:r>
              <a:rPr lang="en-US" altLang="en-US" sz="1800" dirty="0"/>
              <a:t>Height: 11 inches (male). 10 inches, female </a:t>
            </a:r>
          </a:p>
          <a:p>
            <a:pPr eaLnBrk="0" hangingPunct="0">
              <a:spcBef>
                <a:spcPct val="0"/>
              </a:spcBef>
            </a:pPr>
            <a:r>
              <a:rPr lang="en-US" altLang="en-US" sz="1800" dirty="0"/>
              <a:t>Weight: 15-20 pounds </a:t>
            </a:r>
          </a:p>
          <a:p>
            <a:pPr eaLnBrk="0" hangingPunct="0">
              <a:spcBef>
                <a:spcPct val="0"/>
              </a:spcBef>
            </a:pPr>
            <a:r>
              <a:rPr lang="en-US" altLang="en-US" sz="1800" dirty="0"/>
              <a:t>Life Expectancy: 13-15 years </a:t>
            </a:r>
          </a:p>
          <a:p>
            <a:r>
              <a:rPr lang="en-US" sz="1800" dirty="0" err="1" smtClean="0"/>
              <a:t>Westie’s</a:t>
            </a:r>
            <a:r>
              <a:rPr lang="en-US" sz="1800" dirty="0" smtClean="0"/>
              <a:t> have dark </a:t>
            </a:r>
            <a:r>
              <a:rPr lang="en-US" sz="1800" dirty="0"/>
              <a:t>piercing eyes, compact body, and a carrot-shaped </a:t>
            </a:r>
            <a:r>
              <a:rPr lang="en-US" sz="1800" dirty="0" smtClean="0"/>
              <a:t>tail. </a:t>
            </a:r>
          </a:p>
          <a:p>
            <a:r>
              <a:rPr lang="en-US" sz="1800" dirty="0"/>
              <a:t>The all-white double coat is hard to the touch, not soft and fluffy.</a:t>
            </a:r>
            <a:endParaRPr lang="en-US" sz="1800" dirty="0" smtClean="0"/>
          </a:p>
          <a:p>
            <a:r>
              <a:rPr lang="en-US" sz="1800" dirty="0" smtClean="0"/>
              <a:t>Beneath </a:t>
            </a:r>
            <a:r>
              <a:rPr lang="en-US" sz="1800" dirty="0"/>
              <a:t>the plush-toy exterior, though, is a true working terrier of gameness and courage. Bred to hunt rats and other underground rodents, </a:t>
            </a:r>
            <a:r>
              <a:rPr lang="en-US" sz="1800" dirty="0" err="1"/>
              <a:t>Westies</a:t>
            </a:r>
            <a:r>
              <a:rPr lang="en-US" sz="1800" dirty="0"/>
              <a:t> are surprisingly strong and tough. </a:t>
            </a:r>
          </a:p>
          <a:p>
            <a:r>
              <a:rPr lang="en-US" sz="1800" dirty="0" smtClean="0"/>
              <a:t>They </a:t>
            </a:r>
            <a:r>
              <a:rPr lang="en-US" sz="1800" dirty="0"/>
              <a:t>require no pampering, they will chase after anything that moves, and their independence can make training a challenge. But, thanks to their faithfulness and keen intelligence, </a:t>
            </a:r>
            <a:r>
              <a:rPr lang="en-US" sz="1800" dirty="0" err="1"/>
              <a:t>Westies</a:t>
            </a:r>
            <a:r>
              <a:rPr lang="en-US" sz="1800" dirty="0"/>
              <a:t> will train nicely with time and patience.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125984"/>
            <a:ext cx="3471863" cy="2314575"/>
          </a:xfrm>
          <a:prstGeom prst="rect">
            <a:avLst/>
          </a:prstGeom>
        </p:spPr>
      </p:pic>
    </p:spTree>
    <p:extLst>
      <p:ext uri="{BB962C8B-B14F-4D97-AF65-F5344CB8AC3E}">
        <p14:creationId xmlns:p14="http://schemas.microsoft.com/office/powerpoint/2010/main" val="352035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Seven Major Dog Groups</a:t>
            </a:r>
            <a:endParaRPr lang="en-US" sz="3600" dirty="0">
              <a:solidFill>
                <a:schemeClr val="bg1"/>
              </a:solidFill>
            </a:endParaRPr>
          </a:p>
        </p:txBody>
      </p:sp>
      <p:sp>
        <p:nvSpPr>
          <p:cNvPr id="3" name="Content Placeholder 2"/>
          <p:cNvSpPr>
            <a:spLocks noGrp="1"/>
          </p:cNvSpPr>
          <p:nvPr>
            <p:ph idx="1"/>
          </p:nvPr>
        </p:nvSpPr>
        <p:spPr>
          <a:xfrm>
            <a:off x="911441" y="2819400"/>
            <a:ext cx="7315200" cy="3505200"/>
          </a:xfrm>
        </p:spPr>
        <p:txBody>
          <a:bodyPr/>
          <a:lstStyle/>
          <a:p>
            <a:r>
              <a:rPr lang="en-US" sz="1800" b="1" dirty="0"/>
              <a:t>Toy Group</a:t>
            </a:r>
            <a:endParaRPr lang="en-US" sz="1800" b="1" u="sng" dirty="0"/>
          </a:p>
          <a:p>
            <a:r>
              <a:rPr lang="en-US" sz="1800" dirty="0" smtClean="0"/>
              <a:t>The </a:t>
            </a:r>
            <a:r>
              <a:rPr lang="en-US" sz="1800" dirty="0"/>
              <a:t>diminutive breeds of the Toy Group come in enough coat types and colors to satisfy nearly any preference, but all are small enough to fit comfortably in the lap of their adored humans. In a way, toys dogs are their own version of working dogs: they work hard at being attentive, affectionate companions. Breeds in the Toy Group are popular with city dwellers, as their small size makes them a good fit for smaller yards or apartments.</a:t>
            </a:r>
          </a:p>
          <a:p>
            <a:r>
              <a:rPr lang="en-US" sz="1800" b="1" dirty="0"/>
              <a:t>Breeds You May Know:</a:t>
            </a:r>
            <a:endParaRPr lang="en-US" sz="1800" dirty="0"/>
          </a:p>
          <a:p>
            <a:pPr lvl="1"/>
            <a:r>
              <a:rPr lang="en-US" sz="1400" dirty="0"/>
              <a:t>Chihuahua</a:t>
            </a:r>
          </a:p>
          <a:p>
            <a:pPr lvl="1"/>
            <a:r>
              <a:rPr lang="en-US" sz="1400" dirty="0"/>
              <a:t>Pug</a:t>
            </a:r>
          </a:p>
          <a:p>
            <a:pPr lvl="1"/>
            <a:r>
              <a:rPr lang="en-US" sz="1400" dirty="0"/>
              <a:t>Shih Tzu</a:t>
            </a:r>
          </a:p>
          <a:p>
            <a:endParaRPr lang="en-US" dirty="0"/>
          </a:p>
        </p:txBody>
      </p:sp>
      <p:grpSp>
        <p:nvGrpSpPr>
          <p:cNvPr id="11" name="Group 10"/>
          <p:cNvGrpSpPr/>
          <p:nvPr/>
        </p:nvGrpSpPr>
        <p:grpSpPr>
          <a:xfrm>
            <a:off x="1219200" y="1143000"/>
            <a:ext cx="6666696" cy="1492940"/>
            <a:chOff x="926592" y="1101110"/>
            <a:chExt cx="6666696" cy="149294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1103216"/>
              <a:ext cx="2221992" cy="14813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92" y="1101110"/>
              <a:ext cx="2197608" cy="1492940"/>
            </a:xfrm>
            <a:prstGeom prst="rect">
              <a:avLst/>
            </a:prstGeom>
          </p:spPr>
        </p:pic>
        <p:pic>
          <p:nvPicPr>
            <p:cNvPr id="10" name="Picture 9"/>
            <p:cNvPicPr>
              <a:picLocks noChangeAspect="1"/>
            </p:cNvPicPr>
            <p:nvPr/>
          </p:nvPicPr>
          <p:blipFill>
            <a:blip r:embed="rId4"/>
            <a:stretch>
              <a:fillRect/>
            </a:stretch>
          </p:blipFill>
          <p:spPr>
            <a:xfrm>
              <a:off x="5346191" y="1101111"/>
              <a:ext cx="2247097" cy="1483434"/>
            </a:xfrm>
            <a:prstGeom prst="rect">
              <a:avLst/>
            </a:prstGeom>
          </p:spPr>
        </p:pic>
      </p:grpSp>
    </p:spTree>
    <p:extLst>
      <p:ext uri="{BB962C8B-B14F-4D97-AF65-F5344CB8AC3E}">
        <p14:creationId xmlns:p14="http://schemas.microsoft.com/office/powerpoint/2010/main" val="32547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Chihuahua</a:t>
            </a:r>
            <a:endParaRPr lang="en-US" sz="3200" dirty="0">
              <a:solidFill>
                <a:schemeClr val="bg1">
                  <a:lumMod val="95000"/>
                </a:schemeClr>
              </a:solidFill>
            </a:endParaRPr>
          </a:p>
        </p:txBody>
      </p:sp>
      <p:sp>
        <p:nvSpPr>
          <p:cNvPr id="3" name="Content Placeholder 2"/>
          <p:cNvSpPr>
            <a:spLocks noGrp="1"/>
          </p:cNvSpPr>
          <p:nvPr>
            <p:ph idx="1"/>
          </p:nvPr>
        </p:nvSpPr>
        <p:spPr>
          <a:xfrm>
            <a:off x="609600" y="1295400"/>
            <a:ext cx="6019800" cy="5316984"/>
          </a:xfrm>
        </p:spPr>
        <p:txBody>
          <a:bodyPr/>
          <a:lstStyle/>
          <a:p>
            <a:pPr eaLnBrk="0" hangingPunct="0">
              <a:spcBef>
                <a:spcPct val="0"/>
              </a:spcBef>
            </a:pPr>
            <a:r>
              <a:rPr lang="en-US" altLang="en-US" sz="1800" dirty="0"/>
              <a:t>Height: 5-8 inches </a:t>
            </a:r>
          </a:p>
          <a:p>
            <a:pPr eaLnBrk="0" hangingPunct="0">
              <a:spcBef>
                <a:spcPct val="0"/>
              </a:spcBef>
            </a:pPr>
            <a:r>
              <a:rPr lang="en-US" altLang="en-US" sz="1800" dirty="0"/>
              <a:t>Weight: not exceeding 6 pounds </a:t>
            </a:r>
          </a:p>
          <a:p>
            <a:pPr eaLnBrk="0" hangingPunct="0">
              <a:spcBef>
                <a:spcPct val="0"/>
              </a:spcBef>
            </a:pPr>
            <a:r>
              <a:rPr lang="en-US" altLang="en-US" sz="1800" dirty="0"/>
              <a:t>Life Expectancy: 14-16 years </a:t>
            </a:r>
          </a:p>
          <a:p>
            <a:r>
              <a:rPr lang="en-US" sz="1800" dirty="0"/>
              <a:t>The Chihuahua is a balanced, graceful dog of terrier-like </a:t>
            </a:r>
            <a:r>
              <a:rPr lang="en-US" sz="1800" dirty="0" smtClean="0"/>
              <a:t>demeanor. </a:t>
            </a:r>
          </a:p>
          <a:p>
            <a:r>
              <a:rPr lang="en-US" sz="1800" dirty="0" smtClean="0"/>
              <a:t>The </a:t>
            </a:r>
            <a:r>
              <a:rPr lang="en-US" sz="1800" dirty="0"/>
              <a:t>rounded “apple” head is a breed hallmark. The erect ears and full, luminous eyes are acutely expressive. </a:t>
            </a:r>
            <a:endParaRPr lang="en-US" sz="1800" dirty="0" smtClean="0"/>
          </a:p>
          <a:p>
            <a:r>
              <a:rPr lang="en-US" sz="1800" dirty="0" smtClean="0"/>
              <a:t>Coats </a:t>
            </a:r>
            <a:r>
              <a:rPr lang="en-US" sz="1800" dirty="0"/>
              <a:t>come in many colors and patterns, and can be long or short. The varieties are identical except for coat.</a:t>
            </a:r>
          </a:p>
          <a:p>
            <a:r>
              <a:rPr lang="en-US" sz="1800" dirty="0"/>
              <a:t>Chihuahuas possess loyalty, charm, and big-dog attitude. Even tiny dogs require training, and without it </a:t>
            </a:r>
            <a:r>
              <a:rPr lang="en-US" sz="1800" dirty="0" smtClean="0"/>
              <a:t>they will </a:t>
            </a:r>
            <a:r>
              <a:rPr lang="en-US" sz="1800" dirty="0"/>
              <a:t>rule your household like a little Napoleon. Compact and confident, Chihuahuas are ideal city pets. They are too small for roughhousing with kids, and special care must be taken in cold </a:t>
            </a:r>
            <a:r>
              <a:rPr lang="en-US" sz="1800" dirty="0" smtClean="0"/>
              <a:t>weather.</a:t>
            </a:r>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753" r="20987"/>
          <a:stretch/>
        </p:blipFill>
        <p:spPr>
          <a:xfrm>
            <a:off x="6781800" y="1371600"/>
            <a:ext cx="2057400" cy="2314575"/>
          </a:xfrm>
          <a:prstGeom prst="rect">
            <a:avLst/>
          </a:prstGeom>
        </p:spPr>
      </p:pic>
    </p:spTree>
    <p:extLst>
      <p:ext uri="{BB962C8B-B14F-4D97-AF65-F5344CB8AC3E}">
        <p14:creationId xmlns:p14="http://schemas.microsoft.com/office/powerpoint/2010/main" val="59298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Pug</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10-13 inches </a:t>
            </a:r>
          </a:p>
          <a:p>
            <a:pPr eaLnBrk="0" hangingPunct="0">
              <a:spcBef>
                <a:spcPct val="0"/>
              </a:spcBef>
            </a:pPr>
            <a:r>
              <a:rPr lang="en-US" altLang="en-US" sz="1800" dirty="0"/>
              <a:t>Weight: 14-18 pounds </a:t>
            </a:r>
          </a:p>
          <a:p>
            <a:pPr eaLnBrk="0" hangingPunct="0">
              <a:spcBef>
                <a:spcPct val="0"/>
              </a:spcBef>
            </a:pPr>
            <a:r>
              <a:rPr lang="en-US" altLang="en-US" sz="1800" dirty="0"/>
              <a:t>Life Expectancy: 13-15 years </a:t>
            </a:r>
          </a:p>
          <a:p>
            <a:r>
              <a:rPr lang="en-US" sz="1800" dirty="0" smtClean="0"/>
              <a:t>Small </a:t>
            </a:r>
            <a:r>
              <a:rPr lang="en-US" sz="1800" dirty="0"/>
              <a:t>but muscular breed. They come in three colors: silver or apricot-fawn with a black face mask, or all black. The large round head, the big, sparkling eyes, and the wrinkled brow give Pugs a range of human-like expressions—surprise, happiness, curiosity—that have delighted owners for centuries.</a:t>
            </a:r>
          </a:p>
          <a:p>
            <a:r>
              <a:rPr lang="en-US" sz="1800" dirty="0"/>
              <a:t>Pug owners say their breed is the ideal house dog. Pugs are happy in the city or country, with kids or old folks, as an only pet or in a pack. They enjoy their food, and care must be taken to keep them trim. They do best in moderate climates—not too hot, not too cold—but, with proper care, Pugs can be their adorable selves anywhere.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219200"/>
            <a:ext cx="3471863" cy="2314575"/>
          </a:xfrm>
          <a:prstGeom prst="rect">
            <a:avLst/>
          </a:prstGeom>
        </p:spPr>
      </p:pic>
    </p:spTree>
    <p:extLst>
      <p:ext uri="{BB962C8B-B14F-4D97-AF65-F5344CB8AC3E}">
        <p14:creationId xmlns:p14="http://schemas.microsoft.com/office/powerpoint/2010/main" val="82251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Shih Tzu</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9-10.5 inches </a:t>
            </a:r>
          </a:p>
          <a:p>
            <a:pPr eaLnBrk="0" hangingPunct="0">
              <a:spcBef>
                <a:spcPct val="0"/>
              </a:spcBef>
            </a:pPr>
            <a:r>
              <a:rPr lang="en-US" altLang="en-US" sz="1800" dirty="0"/>
              <a:t>Weight: 9-16 pounds </a:t>
            </a:r>
          </a:p>
          <a:p>
            <a:pPr eaLnBrk="0" hangingPunct="0">
              <a:spcBef>
                <a:spcPct val="0"/>
              </a:spcBef>
            </a:pPr>
            <a:r>
              <a:rPr lang="en-US" altLang="en-US" sz="1800" dirty="0"/>
              <a:t>Life Expectancy: 10-18 years </a:t>
            </a:r>
          </a:p>
          <a:p>
            <a:r>
              <a:rPr lang="en-US" sz="1800" dirty="0" smtClean="0"/>
              <a:t>Shih </a:t>
            </a:r>
            <a:r>
              <a:rPr lang="en-US" sz="1800" dirty="0"/>
              <a:t>Tzu (pronounced </a:t>
            </a:r>
            <a:r>
              <a:rPr lang="en-US" sz="1800" dirty="0" smtClean="0"/>
              <a:t>“</a:t>
            </a:r>
            <a:r>
              <a:rPr lang="en-US" sz="1800" dirty="0" err="1"/>
              <a:t>sheed</a:t>
            </a:r>
            <a:r>
              <a:rPr lang="en-US" sz="1800" dirty="0"/>
              <a:t>-zoo” or “</a:t>
            </a:r>
            <a:r>
              <a:rPr lang="en-US" sz="1800" dirty="0" smtClean="0"/>
              <a:t>sheet-</a:t>
            </a:r>
            <a:r>
              <a:rPr lang="en-US" sz="1800" dirty="0" err="1" smtClean="0"/>
              <a:t>su</a:t>
            </a:r>
            <a:r>
              <a:rPr lang="en-US" sz="1800" dirty="0" smtClean="0"/>
              <a:t>). They are </a:t>
            </a:r>
            <a:r>
              <a:rPr lang="en-US" sz="1800" dirty="0"/>
              <a:t>surprisingly solid for dogs their size. The coat, which comes in many colors, is worth the time you will put into it—few dogs are as beautiful as a well-groomed Shih Tzu.</a:t>
            </a:r>
          </a:p>
          <a:p>
            <a:r>
              <a:rPr lang="en-US" sz="1800" dirty="0"/>
              <a:t>Being cute is a way of life for this lively charmer. The Shih Tzu is known to be especially affectionate with children. As a small dog bred to spend most of their day inside royal palaces, they make a great pet if you live in an apartment or lack a big backyard. </a:t>
            </a:r>
            <a:r>
              <a:rPr lang="en-US" sz="1800" dirty="0" smtClean="0"/>
              <a:t>A </a:t>
            </a:r>
            <a:r>
              <a:rPr lang="en-US" sz="1800" dirty="0"/>
              <a:t>Shih Tzu’s idea of fun is sitting in your lap acting adorable as you try to watch TV.</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371600"/>
            <a:ext cx="3586163" cy="2390775"/>
          </a:xfrm>
          <a:prstGeom prst="rect">
            <a:avLst/>
          </a:prstGeom>
        </p:spPr>
      </p:pic>
    </p:spTree>
    <p:extLst>
      <p:ext uri="{BB962C8B-B14F-4D97-AF65-F5344CB8AC3E}">
        <p14:creationId xmlns:p14="http://schemas.microsoft.com/office/powerpoint/2010/main" val="1035036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912181" y="2743200"/>
            <a:ext cx="7315200" cy="3429000"/>
          </a:xfrm>
        </p:spPr>
        <p:txBody>
          <a:bodyPr/>
          <a:lstStyle/>
          <a:p>
            <a:r>
              <a:rPr lang="en-US" sz="1800" b="1" dirty="0"/>
              <a:t>Non-Sporting Group</a:t>
            </a:r>
          </a:p>
          <a:p>
            <a:r>
              <a:rPr lang="en-US" sz="1800" dirty="0"/>
              <a:t>The breeds of the Non-Sporting Group have two things in common: wet noses and four legs. After that, there’s not much shared by this patchwork group of breeds whose job descriptions defy categorization in the six other groups, though they all have fascinating histories. Today, the varied breeds of the Non-Sporting Group are largely sought after as companion animals, as they were all developed to interact with people in some capacity.</a:t>
            </a:r>
          </a:p>
          <a:p>
            <a:r>
              <a:rPr lang="en-US" sz="1800" b="1" dirty="0"/>
              <a:t>Breeds You May Know:</a:t>
            </a:r>
            <a:endParaRPr lang="en-US" sz="1800" dirty="0"/>
          </a:p>
          <a:p>
            <a:pPr lvl="1"/>
            <a:r>
              <a:rPr lang="en-US" sz="1400" dirty="0"/>
              <a:t>Bulldog</a:t>
            </a:r>
          </a:p>
          <a:p>
            <a:pPr lvl="1"/>
            <a:r>
              <a:rPr lang="en-US" sz="1400" dirty="0"/>
              <a:t>Dalmatian</a:t>
            </a:r>
          </a:p>
          <a:p>
            <a:pPr lvl="1"/>
            <a:r>
              <a:rPr lang="en-US" sz="1400" dirty="0"/>
              <a:t>Poodle</a:t>
            </a:r>
          </a:p>
          <a:p>
            <a:endParaRPr lang="en-US" dirty="0"/>
          </a:p>
        </p:txBody>
      </p:sp>
      <p:grpSp>
        <p:nvGrpSpPr>
          <p:cNvPr id="8" name="Group 7"/>
          <p:cNvGrpSpPr/>
          <p:nvPr/>
        </p:nvGrpSpPr>
        <p:grpSpPr>
          <a:xfrm>
            <a:off x="1447800" y="1143000"/>
            <a:ext cx="6255215" cy="1393095"/>
            <a:chOff x="1219200" y="1197704"/>
            <a:chExt cx="6255215" cy="139309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197704"/>
              <a:ext cx="2094880" cy="13930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080" y="1202795"/>
              <a:ext cx="2076814" cy="1388004"/>
            </a:xfrm>
            <a:prstGeom prst="rect">
              <a:avLst/>
            </a:prstGeom>
          </p:spPr>
        </p:pic>
        <p:pic>
          <p:nvPicPr>
            <p:cNvPr id="7" name="Picture 6"/>
            <p:cNvPicPr>
              <a:picLocks noChangeAspect="1"/>
            </p:cNvPicPr>
            <p:nvPr/>
          </p:nvPicPr>
          <p:blipFill>
            <a:blip r:embed="rId4"/>
            <a:stretch>
              <a:fillRect/>
            </a:stretch>
          </p:blipFill>
          <p:spPr>
            <a:xfrm>
              <a:off x="5379796" y="1201975"/>
              <a:ext cx="2094619" cy="1388824"/>
            </a:xfrm>
            <a:prstGeom prst="rect">
              <a:avLst/>
            </a:prstGeom>
          </p:spPr>
        </p:pic>
      </p:grpSp>
    </p:spTree>
    <p:extLst>
      <p:ext uri="{BB962C8B-B14F-4D97-AF65-F5344CB8AC3E}">
        <p14:creationId xmlns:p14="http://schemas.microsoft.com/office/powerpoint/2010/main" val="318265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smtClean="0">
                <a:solidFill>
                  <a:srgbClr val="4D4D4D"/>
                </a:solidFill>
              </a:rPr>
              <a:t>Dog Care Merit Badge Requirements</a:t>
            </a:r>
            <a:endParaRPr lang="en-US" altLang="en-US" sz="3200" dirty="0">
              <a:solidFill>
                <a:srgbClr val="4D4D4D"/>
              </a:solidFill>
            </a:endParaRP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4"/>
            </a:pPr>
            <a:r>
              <a:rPr lang="en-US" sz="1600" dirty="0" smtClean="0"/>
              <a:t>For </a:t>
            </a:r>
            <a:r>
              <a:rPr lang="en-US" sz="1600" dirty="0"/>
              <a:t>two months, keep and care for your dog.* Maintain a log of your activities during this period that includes these items: feeding schedule, types of food used, amount fed, exercise periods, training schedule, a weekly body weight record, grooming and bathing schedules, veterinary care, if necessary, and costs. Also include a brief description of the type of housing/shelter arrangements you have for your dog.</a:t>
            </a:r>
          </a:p>
          <a:p>
            <a:pPr>
              <a:buFont typeface="+mj-lt"/>
              <a:buAutoNum type="arabicPeriod" startAt="4"/>
            </a:pPr>
            <a:r>
              <a:rPr lang="en-US" sz="1600" dirty="0"/>
              <a:t>Explain the correct way to obedience train a dog and what equipment you would need. Show with your dog any three of these commands: "come", "sit", "down", "heel", "stay", "fetch" or "get it", and "drop it</a:t>
            </a:r>
            <a:r>
              <a:rPr lang="en-US" sz="1600" dirty="0" smtClean="0"/>
              <a:t>".</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363680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Bulldog</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14-15 inches </a:t>
            </a:r>
          </a:p>
          <a:p>
            <a:pPr eaLnBrk="0" hangingPunct="0">
              <a:spcBef>
                <a:spcPct val="0"/>
              </a:spcBef>
            </a:pPr>
            <a:r>
              <a:rPr lang="en-US" altLang="en-US" sz="1800" dirty="0"/>
              <a:t>Weight: 50 pounds (male), 40 pounds (female) </a:t>
            </a:r>
          </a:p>
          <a:p>
            <a:pPr eaLnBrk="0" hangingPunct="0">
              <a:spcBef>
                <a:spcPct val="0"/>
              </a:spcBef>
            </a:pPr>
            <a:r>
              <a:rPr lang="en-US" altLang="en-US" sz="1800" dirty="0"/>
              <a:t>Life Expectancy: 8-10 years </a:t>
            </a:r>
          </a:p>
          <a:p>
            <a:r>
              <a:rPr lang="en-US" sz="1800" dirty="0"/>
              <a:t>You can’t mistake a Bulldog for any other breed. The loose skin of the head, furrowed brow, pushed-in nose, small ears, undershot jaw with hanging chops on either side, and the distinctive rolling gait all </a:t>
            </a:r>
            <a:r>
              <a:rPr lang="en-US" sz="1800" dirty="0" smtClean="0"/>
              <a:t>say “I’m </a:t>
            </a:r>
            <a:r>
              <a:rPr lang="en-US" sz="1800" dirty="0"/>
              <a:t>a Bulldog!” The coat, seen in a variety of colors and patterns, is short, smooth, and glossy. </a:t>
            </a:r>
            <a:r>
              <a:rPr lang="en-US" sz="1800" dirty="0" smtClean="0"/>
              <a:t>But </a:t>
            </a:r>
            <a:r>
              <a:rPr lang="en-US" sz="1800" dirty="0"/>
              <a:t>don’t mistake their easygoing ways for laziness—Bulldogs enjoy brisk walks and need regular moderate exercise, along with a careful diet, to stay trim. Summer afternoons are best spent in an air-conditioned room as a Bulldog’s short snout can cause labored breathing in hot and humid weather.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524000"/>
            <a:ext cx="3243263" cy="2162175"/>
          </a:xfrm>
          <a:prstGeom prst="rect">
            <a:avLst/>
          </a:prstGeom>
        </p:spPr>
      </p:pic>
    </p:spTree>
    <p:extLst>
      <p:ext uri="{BB962C8B-B14F-4D97-AF65-F5344CB8AC3E}">
        <p14:creationId xmlns:p14="http://schemas.microsoft.com/office/powerpoint/2010/main" val="299922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823" r="20591"/>
          <a:stretch/>
        </p:blipFill>
        <p:spPr>
          <a:xfrm>
            <a:off x="6172199" y="1447800"/>
            <a:ext cx="2823781" cy="2667000"/>
          </a:xfrm>
          <a:prstGeom prst="rect">
            <a:avLst/>
          </a:prstGeom>
        </p:spPr>
      </p:pic>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Dalmatian</a:t>
            </a:r>
            <a:endParaRPr lang="en-US" sz="3200" dirty="0">
              <a:solidFill>
                <a:schemeClr val="bg1">
                  <a:lumMod val="95000"/>
                </a:schemeClr>
              </a:solidFill>
            </a:endParaRPr>
          </a:p>
        </p:txBody>
      </p:sp>
      <p:sp>
        <p:nvSpPr>
          <p:cNvPr id="3" name="Content Placeholder 2"/>
          <p:cNvSpPr>
            <a:spLocks noGrp="1"/>
          </p:cNvSpPr>
          <p:nvPr>
            <p:ph idx="1"/>
          </p:nvPr>
        </p:nvSpPr>
        <p:spPr>
          <a:xfrm>
            <a:off x="152399" y="1125984"/>
            <a:ext cx="6019799" cy="5486400"/>
          </a:xfrm>
        </p:spPr>
        <p:txBody>
          <a:bodyPr/>
          <a:lstStyle/>
          <a:p>
            <a:pPr eaLnBrk="0" hangingPunct="0">
              <a:spcBef>
                <a:spcPct val="0"/>
              </a:spcBef>
            </a:pPr>
            <a:r>
              <a:rPr lang="en-US" altLang="en-US" sz="1800" dirty="0"/>
              <a:t>Height: 19-24 inches </a:t>
            </a:r>
          </a:p>
          <a:p>
            <a:pPr eaLnBrk="0" hangingPunct="0">
              <a:spcBef>
                <a:spcPct val="0"/>
              </a:spcBef>
            </a:pPr>
            <a:r>
              <a:rPr lang="en-US" altLang="en-US" sz="1800" dirty="0"/>
              <a:t>Weight: 45-70 pounds </a:t>
            </a:r>
          </a:p>
          <a:p>
            <a:pPr eaLnBrk="0" hangingPunct="0">
              <a:spcBef>
                <a:spcPct val="0"/>
              </a:spcBef>
            </a:pPr>
            <a:r>
              <a:rPr lang="en-US" altLang="en-US" sz="1800" dirty="0"/>
              <a:t>Life Expectancy: 11-13 years </a:t>
            </a:r>
          </a:p>
          <a:p>
            <a:r>
              <a:rPr lang="en-US" sz="1800" dirty="0"/>
              <a:t>The Dalmatian’s delightful, eye-catching spots of black or liver adorn one of the most distinctive coats in the animal kingdom. Beneath the spots is a graceful, elegantly proportioned trotting </a:t>
            </a:r>
            <a:r>
              <a:rPr lang="en-US" sz="1800" dirty="0" smtClean="0"/>
              <a:t>dog. </a:t>
            </a:r>
            <a:r>
              <a:rPr lang="en-US" sz="1800" dirty="0"/>
              <a:t>Dals are muscular, built to go the distance; the powerful hindquarters provide the drive behind the smooth, effortless gait.</a:t>
            </a:r>
          </a:p>
          <a:p>
            <a:r>
              <a:rPr lang="en-US" sz="1800" dirty="0"/>
              <a:t>The Dal was originally bred to guard horses and coaches, and some of the old protective instinct remains. Reserved and dignified, Dals can be aloof with strangers and are dependable watchdogs. With their preferred humans, Dals are bright, loyal, and loving house dogs. They are strong, active athletes with great stamina—a wonderful partner for runners and hikers.</a:t>
            </a:r>
          </a:p>
        </p:txBody>
      </p:sp>
    </p:spTree>
    <p:extLst>
      <p:ext uri="{BB962C8B-B14F-4D97-AF65-F5344CB8AC3E}">
        <p14:creationId xmlns:p14="http://schemas.microsoft.com/office/powerpoint/2010/main" val="167962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3537" y="1447800"/>
            <a:ext cx="3700463" cy="2466975"/>
          </a:xfrm>
          <a:prstGeom prst="rect">
            <a:avLst/>
          </a:prstGeom>
        </p:spPr>
      </p:pic>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Poodle</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5562600" cy="5486400"/>
          </a:xfrm>
        </p:spPr>
        <p:txBody>
          <a:bodyPr/>
          <a:lstStyle/>
          <a:p>
            <a:pPr eaLnBrk="0" hangingPunct="0">
              <a:spcBef>
                <a:spcPct val="0"/>
              </a:spcBef>
            </a:pPr>
            <a:r>
              <a:rPr lang="en-US" altLang="en-US" sz="1800" dirty="0"/>
              <a:t>Height: Over 15 inches (standard) </a:t>
            </a:r>
          </a:p>
          <a:p>
            <a:pPr eaLnBrk="0" hangingPunct="0">
              <a:spcBef>
                <a:spcPct val="0"/>
              </a:spcBef>
            </a:pPr>
            <a:r>
              <a:rPr lang="en-US" altLang="en-US" sz="1800" dirty="0"/>
              <a:t>Weight: 60-70 pounds (male), 40-50 pounds (female) </a:t>
            </a:r>
          </a:p>
          <a:p>
            <a:pPr eaLnBrk="0" hangingPunct="0">
              <a:spcBef>
                <a:spcPct val="0"/>
              </a:spcBef>
            </a:pPr>
            <a:r>
              <a:rPr lang="en-US" altLang="en-US" sz="1800" dirty="0"/>
              <a:t>Life Expectancy: 10-18 years </a:t>
            </a:r>
          </a:p>
          <a:p>
            <a:r>
              <a:rPr lang="en-US" sz="1800" dirty="0"/>
              <a:t>Poodles come in three size varieties: Standards should be more than 15 inches tall at the shoulder; Miniatures are 15 inches or under; Toys stand no more than 10 inches. All three varieties have the same build and proportions. </a:t>
            </a:r>
            <a:r>
              <a:rPr lang="en-US" sz="1800" dirty="0" smtClean="0"/>
              <a:t>Poodles </a:t>
            </a:r>
            <a:r>
              <a:rPr lang="en-US" sz="1800" dirty="0"/>
              <a:t>are eager, athletic, and </a:t>
            </a:r>
            <a:r>
              <a:rPr lang="en-US" sz="1800" dirty="0" smtClean="0"/>
              <a:t>smart dogs </a:t>
            </a:r>
            <a:r>
              <a:rPr lang="en-US" sz="1800" dirty="0"/>
              <a:t>of remarkable versatility. The Standard, with his greater size and strength, is the best all-around athlete of the family, but all Poodles can be trained with great success.</a:t>
            </a:r>
          </a:p>
        </p:txBody>
      </p:sp>
    </p:spTree>
    <p:extLst>
      <p:ext uri="{BB962C8B-B14F-4D97-AF65-F5344CB8AC3E}">
        <p14:creationId xmlns:p14="http://schemas.microsoft.com/office/powerpoint/2010/main" val="1046323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Seven Major Dog Groups</a:t>
            </a:r>
            <a:endParaRPr lang="en-US" sz="3600" dirty="0">
              <a:solidFill>
                <a:schemeClr val="bg1"/>
              </a:solidFill>
            </a:endParaRPr>
          </a:p>
        </p:txBody>
      </p:sp>
      <p:sp>
        <p:nvSpPr>
          <p:cNvPr id="3" name="Content Placeholder 2"/>
          <p:cNvSpPr>
            <a:spLocks noGrp="1"/>
          </p:cNvSpPr>
          <p:nvPr>
            <p:ph idx="1"/>
          </p:nvPr>
        </p:nvSpPr>
        <p:spPr>
          <a:xfrm>
            <a:off x="946951" y="2667000"/>
            <a:ext cx="7315200" cy="4191000"/>
          </a:xfrm>
        </p:spPr>
        <p:txBody>
          <a:bodyPr/>
          <a:lstStyle/>
          <a:p>
            <a:r>
              <a:rPr lang="en-US" sz="1800" b="1" dirty="0"/>
              <a:t>Herding Group</a:t>
            </a:r>
          </a:p>
          <a:p>
            <a:r>
              <a:rPr lang="en-US" sz="1800" dirty="0"/>
              <a:t>The Herding Group comprises breeds developed for moving livestock, including sheep, cattle, and even reindeer. Herding dogs work closely with their human shepherds, and their natural intelligence and responsiveness makes them highly trainable. Today, some Herding breeds, such as the German Shepherd Dog, are commonly trained for police work. The high levels of energy found in Herding Group breeds means finding them a job is recommended, lest they begin herding your children at home.</a:t>
            </a:r>
          </a:p>
          <a:p>
            <a:r>
              <a:rPr lang="en-US" sz="1800" b="1" dirty="0"/>
              <a:t>Breeds You May Know:</a:t>
            </a:r>
            <a:endParaRPr lang="en-US" sz="1800" dirty="0"/>
          </a:p>
          <a:p>
            <a:pPr lvl="1"/>
            <a:r>
              <a:rPr lang="en-US" sz="1400" dirty="0"/>
              <a:t>Border Collie</a:t>
            </a:r>
          </a:p>
          <a:p>
            <a:pPr lvl="1"/>
            <a:r>
              <a:rPr lang="en-US" sz="1400" dirty="0"/>
              <a:t>German Shepherd </a:t>
            </a:r>
          </a:p>
          <a:p>
            <a:pPr lvl="1"/>
            <a:r>
              <a:rPr lang="en-US" sz="1400" dirty="0"/>
              <a:t>Pembroke Welsh Corgi</a:t>
            </a:r>
          </a:p>
          <a:p>
            <a:endParaRPr lang="en-US" dirty="0"/>
          </a:p>
        </p:txBody>
      </p:sp>
      <p:grpSp>
        <p:nvGrpSpPr>
          <p:cNvPr id="10" name="Group 9"/>
          <p:cNvGrpSpPr/>
          <p:nvPr/>
        </p:nvGrpSpPr>
        <p:grpSpPr>
          <a:xfrm>
            <a:off x="1007662" y="1115719"/>
            <a:ext cx="7244132" cy="1551281"/>
            <a:chOff x="1524508" y="1115720"/>
            <a:chExt cx="7244132" cy="155128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1" y="1115721"/>
              <a:ext cx="2326920" cy="15512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721" y="1115720"/>
              <a:ext cx="2326919" cy="15512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08" y="1125245"/>
              <a:ext cx="2616925" cy="1541754"/>
            </a:xfrm>
            <a:prstGeom prst="rect">
              <a:avLst/>
            </a:prstGeom>
          </p:spPr>
        </p:pic>
      </p:grpSp>
    </p:spTree>
    <p:extLst>
      <p:ext uri="{BB962C8B-B14F-4D97-AF65-F5344CB8AC3E}">
        <p14:creationId xmlns:p14="http://schemas.microsoft.com/office/powerpoint/2010/main" val="4071976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Border Collie</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5334000" cy="5486400"/>
          </a:xfrm>
        </p:spPr>
        <p:txBody>
          <a:bodyPr/>
          <a:lstStyle/>
          <a:p>
            <a:pPr eaLnBrk="0" hangingPunct="0">
              <a:spcBef>
                <a:spcPct val="0"/>
              </a:spcBef>
            </a:pPr>
            <a:r>
              <a:rPr lang="en-US" altLang="en-US" sz="1800" dirty="0"/>
              <a:t>Height: 19-22 inches (male), 18-21 inches (female) </a:t>
            </a:r>
          </a:p>
          <a:p>
            <a:pPr eaLnBrk="0" hangingPunct="0">
              <a:spcBef>
                <a:spcPct val="0"/>
              </a:spcBef>
            </a:pPr>
            <a:r>
              <a:rPr lang="en-US" altLang="en-US" sz="1800" dirty="0"/>
              <a:t>Weight: 30-55 pounds </a:t>
            </a:r>
          </a:p>
          <a:p>
            <a:pPr eaLnBrk="0" hangingPunct="0">
              <a:spcBef>
                <a:spcPct val="0"/>
              </a:spcBef>
            </a:pPr>
            <a:r>
              <a:rPr lang="en-US" altLang="en-US" sz="1800" dirty="0"/>
              <a:t>Life Expectancy: 12-15 years </a:t>
            </a:r>
          </a:p>
          <a:p>
            <a:r>
              <a:rPr lang="en-US" sz="1800" dirty="0"/>
              <a:t>Borders are athletic, medium-sized </a:t>
            </a:r>
            <a:r>
              <a:rPr lang="en-US" sz="1800" dirty="0" smtClean="0"/>
              <a:t>herders. </a:t>
            </a:r>
            <a:r>
              <a:rPr lang="en-US" sz="1800" dirty="0"/>
              <a:t>The overall look is that of a muscular but nimble </a:t>
            </a:r>
            <a:r>
              <a:rPr lang="en-US" sz="1800" dirty="0" smtClean="0"/>
              <a:t>worker. </a:t>
            </a:r>
            <a:r>
              <a:rPr lang="en-US" sz="1800" dirty="0"/>
              <a:t>Both the rough coat and the smooth coat come in a variety of colors and patterns.</a:t>
            </a:r>
          </a:p>
          <a:p>
            <a:r>
              <a:rPr lang="en-US" sz="1800" dirty="0"/>
              <a:t>The </a:t>
            </a:r>
            <a:r>
              <a:rPr lang="en-US" sz="1800" dirty="0" smtClean="0"/>
              <a:t>intense </a:t>
            </a:r>
            <a:r>
              <a:rPr lang="en-US" sz="1800" dirty="0"/>
              <a:t>gaze, the Border’s famous “herding eye”, is a breed hallmark. </a:t>
            </a:r>
            <a:r>
              <a:rPr lang="en-US" sz="1800" dirty="0" smtClean="0"/>
              <a:t>Borders </a:t>
            </a:r>
            <a:r>
              <a:rPr lang="en-US" sz="1800" dirty="0"/>
              <a:t>are among the </a:t>
            </a:r>
            <a:r>
              <a:rPr lang="en-US" sz="1800" dirty="0" smtClean="0"/>
              <a:t>most </a:t>
            </a:r>
            <a:r>
              <a:rPr lang="en-US" sz="1800" dirty="0"/>
              <a:t>agile, balanced, and durable </a:t>
            </a:r>
            <a:r>
              <a:rPr lang="en-US" sz="1800" dirty="0" smtClean="0"/>
              <a:t>dogs</a:t>
            </a:r>
            <a:r>
              <a:rPr lang="en-US" sz="1800" dirty="0"/>
              <a:t>.</a:t>
            </a:r>
          </a:p>
          <a:p>
            <a:r>
              <a:rPr lang="en-US" sz="1800" dirty="0"/>
              <a:t>The intelligence, athleticism, and trainability of Borders have a perfect outlet in agility training. Having a job to perform, like agility—or herding or obedience work—is key to Border happiness. Amiable among friends, they may be reserved with strangers.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696" r="16606"/>
          <a:stretch/>
        </p:blipFill>
        <p:spPr>
          <a:xfrm>
            <a:off x="5486400" y="1371600"/>
            <a:ext cx="3369425" cy="3048000"/>
          </a:xfrm>
          <a:prstGeom prst="rect">
            <a:avLst/>
          </a:prstGeom>
        </p:spPr>
      </p:pic>
    </p:spTree>
    <p:extLst>
      <p:ext uri="{BB962C8B-B14F-4D97-AF65-F5344CB8AC3E}">
        <p14:creationId xmlns:p14="http://schemas.microsoft.com/office/powerpoint/2010/main" val="2091060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German Shepherd</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5410200" cy="5486400"/>
          </a:xfrm>
        </p:spPr>
        <p:txBody>
          <a:bodyPr/>
          <a:lstStyle/>
          <a:p>
            <a:pPr eaLnBrk="0" hangingPunct="0">
              <a:spcBef>
                <a:spcPct val="0"/>
              </a:spcBef>
            </a:pPr>
            <a:r>
              <a:rPr lang="en-US" altLang="en-US" sz="1800" dirty="0"/>
              <a:t>Height: 24-26 inches (male), 22-24 inches (female) </a:t>
            </a:r>
          </a:p>
          <a:p>
            <a:pPr eaLnBrk="0" hangingPunct="0">
              <a:spcBef>
                <a:spcPct val="0"/>
              </a:spcBef>
            </a:pPr>
            <a:r>
              <a:rPr lang="en-US" altLang="en-US" sz="1800" dirty="0"/>
              <a:t>Weight: 65-90 pounds (male), 50-70 pounds (female) </a:t>
            </a:r>
          </a:p>
          <a:p>
            <a:pPr eaLnBrk="0" hangingPunct="0">
              <a:spcBef>
                <a:spcPct val="0"/>
              </a:spcBef>
            </a:pPr>
            <a:r>
              <a:rPr lang="en-US" altLang="en-US" sz="1800" dirty="0"/>
              <a:t>Life Expectancy: 7-10 years </a:t>
            </a:r>
          </a:p>
          <a:p>
            <a:r>
              <a:rPr lang="en-US" sz="1800" dirty="0"/>
              <a:t>German Shepherd </a:t>
            </a:r>
            <a:r>
              <a:rPr lang="en-US" sz="1800" dirty="0" smtClean="0"/>
              <a:t>Dogs </a:t>
            </a:r>
            <a:r>
              <a:rPr lang="en-US" sz="1800" dirty="0"/>
              <a:t>when viewed in outline, presents a picture of smooth, graceful curves rather than angles. The natural gait is a free-and-easy trot, but they can turn it up a notch or two and reach great speeds.</a:t>
            </a:r>
          </a:p>
          <a:p>
            <a:r>
              <a:rPr lang="en-US" sz="1800" dirty="0" smtClean="0"/>
              <a:t>Their </a:t>
            </a:r>
            <a:r>
              <a:rPr lang="en-US" sz="1800" dirty="0"/>
              <a:t>defining attribute is character: loyalty, courage, confidence, the ability to learn commands for many tasks, and the willingness to put their life on the line in defense of loved ones. </a:t>
            </a:r>
            <a:endParaRPr lang="en-US" sz="1800" dirty="0" smtClean="0"/>
          </a:p>
          <a:p>
            <a:r>
              <a:rPr lang="en-US" sz="1800" dirty="0" smtClean="0"/>
              <a:t>German </a:t>
            </a:r>
            <a:r>
              <a:rPr lang="en-US" sz="1800" dirty="0"/>
              <a:t>Shepherds will be gentle family pets and steadfast guardians, </a:t>
            </a:r>
            <a:r>
              <a:rPr lang="en-US" sz="1800" dirty="0" smtClean="0"/>
              <a:t>but </a:t>
            </a:r>
            <a:r>
              <a:rPr lang="en-US" sz="1800" dirty="0"/>
              <a:t>there’s a “certain aloofness that does not lend itself to immediate and indiscriminate friendships.”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78"/>
          <a:stretch/>
        </p:blipFill>
        <p:spPr>
          <a:xfrm>
            <a:off x="5410200" y="1371600"/>
            <a:ext cx="3533411" cy="2590800"/>
          </a:xfrm>
          <a:prstGeom prst="rect">
            <a:avLst/>
          </a:prstGeom>
        </p:spPr>
      </p:pic>
    </p:spTree>
    <p:extLst>
      <p:ext uri="{BB962C8B-B14F-4D97-AF65-F5344CB8AC3E}">
        <p14:creationId xmlns:p14="http://schemas.microsoft.com/office/powerpoint/2010/main" val="2617158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smtClean="0">
                <a:solidFill>
                  <a:schemeClr val="bg1">
                    <a:lumMod val="95000"/>
                  </a:schemeClr>
                </a:solidFill>
              </a:rPr>
              <a:t>Pembroke Welsh Corgi</a:t>
            </a:r>
            <a:endParaRPr lang="en-US" sz="3200" dirty="0">
              <a:solidFill>
                <a:schemeClr val="bg1">
                  <a:lumMod val="95000"/>
                </a:schemeClr>
              </a:solidFill>
            </a:endParaRP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10-12 inches </a:t>
            </a:r>
          </a:p>
          <a:p>
            <a:pPr eaLnBrk="0" hangingPunct="0">
              <a:spcBef>
                <a:spcPct val="0"/>
              </a:spcBef>
            </a:pPr>
            <a:r>
              <a:rPr lang="en-US" altLang="en-US" sz="1800" dirty="0"/>
              <a:t>Weight: up to 30 pounds (male), up to 28 pounds (female) </a:t>
            </a:r>
          </a:p>
          <a:p>
            <a:pPr eaLnBrk="0" hangingPunct="0">
              <a:spcBef>
                <a:spcPct val="0"/>
              </a:spcBef>
            </a:pPr>
            <a:r>
              <a:rPr lang="en-US" altLang="en-US" sz="1800" dirty="0"/>
              <a:t>Life Expectancy: 12-13 years </a:t>
            </a:r>
          </a:p>
          <a:p>
            <a:r>
              <a:rPr lang="en-US" sz="1800" dirty="0"/>
              <a:t>The Pembroke Welsh Corgi is a cattle herding dog breed that originated in </a:t>
            </a:r>
            <a:r>
              <a:rPr lang="en-US" sz="1800" dirty="0" err="1"/>
              <a:t>Pembrokeshire</a:t>
            </a:r>
            <a:r>
              <a:rPr lang="en-US" sz="1800" dirty="0"/>
              <a:t>, Wales</a:t>
            </a:r>
            <a:r>
              <a:rPr lang="en-US" sz="1800" dirty="0" smtClean="0"/>
              <a:t>. Short </a:t>
            </a:r>
            <a:r>
              <a:rPr lang="en-US" sz="1800" dirty="0"/>
              <a:t>but powerful legs, muscular thighs, and a deep chest equip him for a hard day’s work. Built long and low, </a:t>
            </a:r>
            <a:r>
              <a:rPr lang="en-US" sz="1800" dirty="0" err="1"/>
              <a:t>Pembrokes</a:t>
            </a:r>
            <a:r>
              <a:rPr lang="en-US" sz="1800" dirty="0"/>
              <a:t> are surprisingly quick and agile. They can be red, sable, fawn, and black and tan, with or without white markings.</a:t>
            </a:r>
          </a:p>
          <a:p>
            <a:r>
              <a:rPr lang="en-US" sz="1800" dirty="0"/>
              <a:t>The Pembroke is a bright, sensitive dog who enjoys play with his human family and responds well to training. As herders bred to move cattle, they are fearless and independent. They are vigilant watchdogs, with acute senses and a “big dog” bark.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144" y="1371600"/>
            <a:ext cx="3314700" cy="2209800"/>
          </a:xfrm>
          <a:prstGeom prst="rect">
            <a:avLst/>
          </a:prstGeom>
        </p:spPr>
      </p:pic>
    </p:spTree>
    <p:extLst>
      <p:ext uri="{BB962C8B-B14F-4D97-AF65-F5344CB8AC3E}">
        <p14:creationId xmlns:p14="http://schemas.microsoft.com/office/powerpoint/2010/main" val="2844994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2</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Point out on a dog or a sketch at least 10 body parts. Give the correct name of each 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905000" y="2286000"/>
            <a:ext cx="5181600" cy="420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335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3</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Do the following:</a:t>
            </a:r>
          </a:p>
          <a:p>
            <a:pPr lvl="1">
              <a:buFont typeface="+mj-lt"/>
              <a:buAutoNum type="alphaLcPeriod"/>
            </a:pPr>
            <a:r>
              <a:rPr lang="en-US" sz="1800" dirty="0"/>
              <a:t>Explain the importance of house-training, obedience training, and socialization training for your dog.</a:t>
            </a:r>
          </a:p>
          <a:p>
            <a:pPr lvl="1">
              <a:buFont typeface="+mj-lt"/>
              <a:buAutoNum type="alphaLcPeriod"/>
            </a:pPr>
            <a:r>
              <a:rPr lang="en-US" sz="1800" dirty="0"/>
              <a:t>Explain what "responsible pet ownership" means.</a:t>
            </a:r>
          </a:p>
          <a:p>
            <a:pPr lvl="1">
              <a:buFont typeface="+mj-lt"/>
              <a:buAutoNum type="alphaLcPeriod"/>
            </a:pPr>
            <a:r>
              <a:rPr lang="en-US" sz="1800" dirty="0"/>
              <a:t>Explain what issues (including temperament) must be considered when deciding on what breed of dog to get as a family pet.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652123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House Training</a:t>
            </a:r>
            <a:endParaRPr lang="en-US" sz="3600" dirty="0">
              <a:solidFill>
                <a:schemeClr val="bg1"/>
              </a:solidFill>
            </a:endParaRPr>
          </a:p>
        </p:txBody>
      </p:sp>
      <p:sp>
        <p:nvSpPr>
          <p:cNvPr id="3" name="Content Placeholder 2"/>
          <p:cNvSpPr>
            <a:spLocks noGrp="1"/>
          </p:cNvSpPr>
          <p:nvPr>
            <p:ph idx="1"/>
          </p:nvPr>
        </p:nvSpPr>
        <p:spPr>
          <a:xfrm>
            <a:off x="304801" y="1066800"/>
            <a:ext cx="5333999" cy="5715000"/>
          </a:xfrm>
        </p:spPr>
        <p:txBody>
          <a:bodyPr/>
          <a:lstStyle/>
          <a:p>
            <a:pPr marL="0" indent="0">
              <a:buNone/>
            </a:pPr>
            <a:r>
              <a:rPr lang="en-US" sz="1800" dirty="0" smtClean="0"/>
              <a:t>House-training </a:t>
            </a:r>
            <a:r>
              <a:rPr lang="en-US" sz="1800" dirty="0"/>
              <a:t>your dog or puppy requires patience, commitment and lots of consistency. Accidents are part of the </a:t>
            </a:r>
            <a:r>
              <a:rPr lang="en-US" sz="1800" dirty="0" smtClean="0"/>
              <a:t>process.</a:t>
            </a:r>
            <a:endParaRPr lang="en-US" sz="1800" dirty="0"/>
          </a:p>
          <a:p>
            <a:r>
              <a:rPr lang="en-US" sz="1800" b="1" dirty="0"/>
              <a:t>Establish a </a:t>
            </a:r>
            <a:r>
              <a:rPr lang="en-US" sz="1800" b="1" dirty="0" smtClean="0"/>
              <a:t>routine. </a:t>
            </a:r>
            <a:r>
              <a:rPr lang="en-US" sz="1800" dirty="0" smtClean="0"/>
              <a:t>Puppies </a:t>
            </a:r>
            <a:r>
              <a:rPr lang="en-US" sz="1800" dirty="0"/>
              <a:t>do best on a regular schedule. The schedule teaches them that there are times to eat, times to play and times to do their business. Generally speaking, a puppy can control their bladder one hour for every month of age. So if your puppy is two months old, they can hold it for about two hours. </a:t>
            </a:r>
          </a:p>
          <a:p>
            <a:r>
              <a:rPr lang="en-US" sz="1800" b="1" dirty="0"/>
              <a:t>Take your puppy outside </a:t>
            </a:r>
            <a:r>
              <a:rPr lang="en-US" sz="1800" b="1" dirty="0" smtClean="0"/>
              <a:t>frequently</a:t>
            </a:r>
            <a:r>
              <a:rPr lang="en-US" sz="1800" dirty="0" smtClean="0"/>
              <a:t>—at </a:t>
            </a:r>
            <a:r>
              <a:rPr lang="en-US" sz="1800" dirty="0"/>
              <a:t>least every two hours—and immediately after they wake up, during and after playing, and after eating or drinking.</a:t>
            </a:r>
          </a:p>
          <a:p>
            <a:r>
              <a:rPr lang="en-US" sz="1800" b="1" dirty="0"/>
              <a:t>Pick a bathroom spot outside</a:t>
            </a:r>
            <a:r>
              <a:rPr lang="en-US" sz="1800" dirty="0"/>
              <a:t>, and always take your puppy (on a leash) to that spot. While your puppy is relieving themselves, use a specific word or phrase that you can eventually use before they go to remind them what to do. </a:t>
            </a:r>
            <a:endParaRPr lang="en-US" sz="18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314700" cy="2209800"/>
          </a:xfrm>
          <a:prstGeom prst="rect">
            <a:avLst/>
          </a:prstGeom>
        </p:spPr>
      </p:pic>
    </p:spTree>
    <p:extLst>
      <p:ext uri="{BB962C8B-B14F-4D97-AF65-F5344CB8AC3E}">
        <p14:creationId xmlns:p14="http://schemas.microsoft.com/office/powerpoint/2010/main" val="201478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smtClean="0">
                <a:solidFill>
                  <a:srgbClr val="4D4D4D"/>
                </a:solidFill>
              </a:rPr>
              <a:t>Dog Care Merit Badge Requirements</a:t>
            </a:r>
            <a:endParaRPr lang="en-US" altLang="en-US" sz="3200" dirty="0">
              <a:solidFill>
                <a:srgbClr val="4D4D4D"/>
              </a:solidFill>
            </a:endParaRP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6"/>
            </a:pPr>
            <a:r>
              <a:rPr lang="en-US" sz="1600" dirty="0" smtClean="0"/>
              <a:t>Do </a:t>
            </a:r>
            <a:r>
              <a:rPr lang="en-US" sz="1600" dirty="0"/>
              <a:t>the following:</a:t>
            </a:r>
          </a:p>
          <a:p>
            <a:pPr lvl="1">
              <a:buFont typeface="+mj-lt"/>
              <a:buAutoNum type="alphaLcPeriod"/>
            </a:pPr>
            <a:r>
              <a:rPr lang="en-US" sz="1600" dirty="0"/>
              <a:t>Discuss the proper vaccination schedule for a dog in your area from puppyhood through adulthood.</a:t>
            </a:r>
          </a:p>
          <a:p>
            <a:pPr lvl="1">
              <a:buFont typeface="+mj-lt"/>
              <a:buAutoNum type="alphaLcPeriod"/>
            </a:pPr>
            <a:r>
              <a:rPr lang="en-US" sz="1600" dirty="0"/>
              <a:t>Discuss the control methods for preventing fleas, ticks, heartworms, and intestinal parasites (worms) for a dog in your area from puppyhood through adulthood.</a:t>
            </a:r>
          </a:p>
          <a:p>
            <a:pPr lvl="1">
              <a:buFont typeface="+mj-lt"/>
              <a:buAutoNum type="alphaLcPeriod"/>
            </a:pPr>
            <a:r>
              <a:rPr lang="en-US" sz="1600" dirty="0"/>
              <a:t>Explain the importance of dental care and tooth brushing to your pet's health.</a:t>
            </a:r>
          </a:p>
          <a:p>
            <a:pPr lvl="1">
              <a:buFont typeface="+mj-lt"/>
              <a:buAutoNum type="alphaLcPeriod"/>
            </a:pPr>
            <a:r>
              <a:rPr lang="en-US" sz="1600" dirty="0"/>
              <a:t>Discuss the benefits of grooming your dog's coat and nails on a regular basis.</a:t>
            </a:r>
          </a:p>
          <a:p>
            <a:pPr lvl="1">
              <a:buFont typeface="+mj-lt"/>
              <a:buAutoNum type="alphaLcPeriod"/>
            </a:pPr>
            <a:r>
              <a:rPr lang="en-US" sz="1600" dirty="0"/>
              <a:t>Discuss with your counselor any seasonal conditions (like hot summers, cold winters, or extreme humidity) where you live that need to be considered for your dog.</a:t>
            </a:r>
          </a:p>
          <a:p>
            <a:pPr lvl="1">
              <a:buFont typeface="+mj-lt"/>
              <a:buAutoNum type="alphaLcPeriod"/>
            </a:pPr>
            <a:r>
              <a:rPr lang="en-US" sz="1600" dirty="0"/>
              <a:t>Discuss with your counselor the considerations and advantages of spaying or neutering your dog</a:t>
            </a:r>
            <a:r>
              <a:rPr lang="en-US" sz="1600" dirty="0" smtClean="0"/>
              <a:t>.</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1190169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House Training</a:t>
            </a:r>
            <a:endParaRPr lang="en-US" sz="3600" dirty="0">
              <a:solidFill>
                <a:schemeClr val="bg1"/>
              </a:solidFill>
            </a:endParaRPr>
          </a:p>
        </p:txBody>
      </p:sp>
      <p:sp>
        <p:nvSpPr>
          <p:cNvPr id="3" name="Content Placeholder 2"/>
          <p:cNvSpPr>
            <a:spLocks noGrp="1"/>
          </p:cNvSpPr>
          <p:nvPr>
            <p:ph idx="1"/>
          </p:nvPr>
        </p:nvSpPr>
        <p:spPr>
          <a:xfrm>
            <a:off x="287046" y="1219200"/>
            <a:ext cx="7924799" cy="5562600"/>
          </a:xfrm>
        </p:spPr>
        <p:txBody>
          <a:bodyPr/>
          <a:lstStyle/>
          <a:p>
            <a:r>
              <a:rPr lang="en-US" sz="1800" b="1" dirty="0" smtClean="0"/>
              <a:t>Reward</a:t>
            </a:r>
            <a:r>
              <a:rPr lang="en-US" sz="1800" b="1" dirty="0"/>
              <a:t> your puppy every time they eliminate outdoors.</a:t>
            </a:r>
            <a:r>
              <a:rPr lang="en-US" sz="1800" dirty="0"/>
              <a:t> Praise or give treats—but remember to do so immediately after they’ve finished, not after they come back </a:t>
            </a:r>
            <a:r>
              <a:rPr lang="en-US" sz="1800" dirty="0" smtClean="0"/>
              <a:t>inside. Rewarding </a:t>
            </a:r>
            <a:r>
              <a:rPr lang="en-US" sz="1800" dirty="0"/>
              <a:t>your dog for going outdoors is the only way to teach what's expected of them. Before rewarding, be sure they’re finished. </a:t>
            </a:r>
            <a:endParaRPr lang="en-US" sz="1800" dirty="0" smtClean="0"/>
          </a:p>
          <a:p>
            <a:r>
              <a:rPr lang="en-US" sz="1800" b="1" dirty="0" smtClean="0"/>
              <a:t>Put </a:t>
            </a:r>
            <a:r>
              <a:rPr lang="en-US" sz="1800" b="1" dirty="0"/>
              <a:t>your puppy on a regular feeding schedule</a:t>
            </a:r>
            <a:r>
              <a:rPr lang="en-US" sz="1800" dirty="0"/>
              <a:t>. What goes into a puppy on a schedule comes out of a puppy on a schedule. Depending on their age, puppies usually need to be fed three or four times a day. Feeding your puppy at the same times each day will make it more likely that they'll eliminate at consistent times as well, making housetraining easier for both of you.</a:t>
            </a:r>
          </a:p>
          <a:p>
            <a:r>
              <a:rPr lang="en-US" sz="1800" b="1" dirty="0"/>
              <a:t>Pick up your puppy's water dish</a:t>
            </a:r>
            <a:r>
              <a:rPr lang="en-US" sz="1800" dirty="0"/>
              <a:t> about two and a half hours before bedtime to reduce the likelihood that they'll need to relieve themselves during the night. Most puppies can sleep for approximately seven hours without needing a bathroom break. </a:t>
            </a:r>
            <a:endParaRPr lang="en-US" sz="1800" dirty="0" smtClean="0"/>
          </a:p>
          <a:p>
            <a:r>
              <a:rPr lang="en-US" sz="1800" b="1" dirty="0" smtClean="0"/>
              <a:t>Clean up an accident immediately and thoroughly.</a:t>
            </a:r>
            <a:r>
              <a:rPr lang="en-US" sz="1800" dirty="0" smtClean="0"/>
              <a:t> Any odor left behind will make that area an attractive bathroom location</a:t>
            </a:r>
            <a:endParaRPr lang="en-US" sz="1800" b="1" dirty="0"/>
          </a:p>
        </p:txBody>
      </p:sp>
    </p:spTree>
    <p:extLst>
      <p:ext uri="{BB962C8B-B14F-4D97-AF65-F5344CB8AC3E}">
        <p14:creationId xmlns:p14="http://schemas.microsoft.com/office/powerpoint/2010/main" val="955000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929" t="469" r="2172" b="23976"/>
          <a:stretch/>
        </p:blipFill>
        <p:spPr>
          <a:xfrm>
            <a:off x="1905000" y="1066800"/>
            <a:ext cx="5111611" cy="5604498"/>
          </a:xfrm>
          <a:prstGeom prst="rect">
            <a:avLst/>
          </a:prstGeom>
        </p:spPr>
      </p:pic>
      <p:sp>
        <p:nvSpPr>
          <p:cNvPr id="9" name="Title 1"/>
          <p:cNvSpPr txBox="1">
            <a:spLocks/>
          </p:cNvSpPr>
          <p:nvPr/>
        </p:nvSpPr>
        <p:spPr bwMode="auto">
          <a:xfrm>
            <a:off x="914400" y="152400"/>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3600" smtClean="0">
                <a:solidFill>
                  <a:schemeClr val="bg1"/>
                </a:solidFill>
              </a:rPr>
              <a:t>House Training</a:t>
            </a:r>
            <a:endParaRPr lang="en-US" sz="3600" dirty="0">
              <a:solidFill>
                <a:schemeClr val="bg1"/>
              </a:solidFill>
            </a:endParaRPr>
          </a:p>
        </p:txBody>
      </p:sp>
    </p:spTree>
    <p:extLst>
      <p:ext uri="{BB962C8B-B14F-4D97-AF65-F5344CB8AC3E}">
        <p14:creationId xmlns:p14="http://schemas.microsoft.com/office/powerpoint/2010/main" val="37885860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715962"/>
          </a:xfrm>
        </p:spPr>
        <p:txBody>
          <a:bodyPr/>
          <a:lstStyle/>
          <a:p>
            <a:r>
              <a:rPr lang="en-US" sz="3600" dirty="0" smtClean="0">
                <a:solidFill>
                  <a:schemeClr val="bg1"/>
                </a:solidFill>
              </a:rPr>
              <a:t>The Importance of Obedience Training</a:t>
            </a:r>
            <a:endParaRPr lang="en-US" sz="3600" dirty="0">
              <a:solidFill>
                <a:schemeClr val="bg1"/>
              </a:solidFill>
            </a:endParaRPr>
          </a:p>
        </p:txBody>
      </p:sp>
      <p:sp>
        <p:nvSpPr>
          <p:cNvPr id="3" name="Content Placeholder 2"/>
          <p:cNvSpPr>
            <a:spLocks noGrp="1"/>
          </p:cNvSpPr>
          <p:nvPr>
            <p:ph idx="1"/>
          </p:nvPr>
        </p:nvSpPr>
        <p:spPr>
          <a:xfrm>
            <a:off x="228600" y="1143000"/>
            <a:ext cx="4267200" cy="5251450"/>
          </a:xfrm>
        </p:spPr>
        <p:txBody>
          <a:bodyPr/>
          <a:lstStyle/>
          <a:p>
            <a:pPr eaLnBrk="0" hangingPunct="0">
              <a:spcBef>
                <a:spcPct val="0"/>
              </a:spcBef>
            </a:pPr>
            <a:r>
              <a:rPr lang="en-US" sz="1800" dirty="0" smtClean="0"/>
              <a:t>One </a:t>
            </a:r>
            <a:r>
              <a:rPr lang="en-US" sz="1800" dirty="0"/>
              <a:t>of the responsibilities of being a dog owner is making sure that you get the obedience training your dog </a:t>
            </a:r>
            <a:r>
              <a:rPr lang="en-US" sz="1800" dirty="0" smtClean="0"/>
              <a:t>needs.</a:t>
            </a:r>
          </a:p>
          <a:p>
            <a:pPr eaLnBrk="0" hangingPunct="0">
              <a:spcBef>
                <a:spcPct val="0"/>
              </a:spcBef>
            </a:pPr>
            <a:r>
              <a:rPr lang="en-US" sz="1800" dirty="0"/>
              <a:t>The main point of getting your canine the training it needs is for the well-being and safety of the dog. </a:t>
            </a:r>
            <a:endParaRPr lang="en-US" sz="1800" dirty="0" smtClean="0"/>
          </a:p>
          <a:p>
            <a:pPr eaLnBrk="0" hangingPunct="0">
              <a:spcBef>
                <a:spcPct val="0"/>
              </a:spcBef>
            </a:pPr>
            <a:r>
              <a:rPr lang="en-US" sz="1800" dirty="0"/>
              <a:t>In order to have your dog act socially and interact with other people and pets, they should go through obedience training first. This helps to ensure they will know how to act and react which can avoid problems like barking, biting and other antisocial behavior.</a:t>
            </a:r>
            <a:endParaRPr lang="en-US" altLang="en-US" sz="18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575" y="1243013"/>
            <a:ext cx="4309241" cy="3124200"/>
          </a:xfrm>
          <a:prstGeom prst="rect">
            <a:avLst/>
          </a:prstGeom>
        </p:spPr>
      </p:pic>
    </p:spTree>
    <p:extLst>
      <p:ext uri="{BB962C8B-B14F-4D97-AF65-F5344CB8AC3E}">
        <p14:creationId xmlns:p14="http://schemas.microsoft.com/office/powerpoint/2010/main" val="39523347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Responsible Pet Ownership</a:t>
            </a:r>
            <a:endParaRPr lang="en-US" sz="3600" dirty="0">
              <a:solidFill>
                <a:schemeClr val="bg1"/>
              </a:solidFill>
            </a:endParaRPr>
          </a:p>
        </p:txBody>
      </p:sp>
      <p:sp>
        <p:nvSpPr>
          <p:cNvPr id="3" name="Content Placeholder 2"/>
          <p:cNvSpPr>
            <a:spLocks noGrp="1"/>
          </p:cNvSpPr>
          <p:nvPr>
            <p:ph idx="1"/>
          </p:nvPr>
        </p:nvSpPr>
        <p:spPr>
          <a:xfrm>
            <a:off x="381000" y="1222248"/>
            <a:ext cx="4724400" cy="5410200"/>
          </a:xfrm>
        </p:spPr>
        <p:txBody>
          <a:bodyPr/>
          <a:lstStyle/>
          <a:p>
            <a:pPr marL="0" indent="0">
              <a:buNone/>
            </a:pPr>
            <a:r>
              <a:rPr lang="en-US" sz="2000" dirty="0" smtClean="0"/>
              <a:t>The </a:t>
            </a:r>
            <a:r>
              <a:rPr lang="en-US" sz="2000" dirty="0"/>
              <a:t>benefits of pet ownership come with responsibilities. These include:</a:t>
            </a:r>
          </a:p>
          <a:p>
            <a:pPr>
              <a:buFont typeface="+mj-lt"/>
              <a:buAutoNum type="arabicPeriod"/>
            </a:pPr>
            <a:r>
              <a:rPr lang="en-US" sz="1800" dirty="0"/>
              <a:t>Lifelong care of the pet. This means committing to the relationship for your pet's entire life.</a:t>
            </a:r>
          </a:p>
          <a:p>
            <a:pPr>
              <a:buFont typeface="+mj-lt"/>
              <a:buAutoNum type="arabicPeriod"/>
            </a:pPr>
            <a:r>
              <a:rPr lang="en-US" sz="1800" dirty="0"/>
              <a:t>Selecting a pet that is suited to your home and lifestyle and avoiding impulsive decisions.</a:t>
            </a:r>
          </a:p>
          <a:p>
            <a:pPr>
              <a:buFont typeface="+mj-lt"/>
              <a:buAutoNum type="arabicPeriod"/>
            </a:pPr>
            <a:r>
              <a:rPr lang="en-US" sz="1800" dirty="0"/>
              <a:t>Recognizing that owning a pet(s) requires an investment of time and money.</a:t>
            </a:r>
          </a:p>
          <a:p>
            <a:pPr>
              <a:buFont typeface="+mj-lt"/>
              <a:buAutoNum type="arabicPeriod"/>
            </a:pPr>
            <a:r>
              <a:rPr lang="en-US" sz="1800" dirty="0"/>
              <a:t>Keeping only the type and number of pets for which you can provide an appropriate and safe environment. This includes appropriate food, water, shelter, health care and companionship</a:t>
            </a:r>
            <a:r>
              <a:rPr lang="en-US" sz="1800" dirty="0" smtClean="0"/>
              <a:t>.</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222248"/>
            <a:ext cx="3643013" cy="2390539"/>
          </a:xfrm>
          <a:prstGeom prst="rect">
            <a:avLst/>
          </a:prstGeom>
        </p:spPr>
      </p:pic>
    </p:spTree>
    <p:extLst>
      <p:ext uri="{BB962C8B-B14F-4D97-AF65-F5344CB8AC3E}">
        <p14:creationId xmlns:p14="http://schemas.microsoft.com/office/powerpoint/2010/main" val="22705830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Responsible Pet Ownership</a:t>
            </a:r>
            <a:endParaRPr lang="en-US" sz="3600" dirty="0">
              <a:solidFill>
                <a:schemeClr val="bg1"/>
              </a:solidFill>
            </a:endParaRPr>
          </a:p>
        </p:txBody>
      </p:sp>
      <p:sp>
        <p:nvSpPr>
          <p:cNvPr id="3" name="Content Placeholder 2"/>
          <p:cNvSpPr>
            <a:spLocks noGrp="1"/>
          </p:cNvSpPr>
          <p:nvPr>
            <p:ph idx="1"/>
          </p:nvPr>
        </p:nvSpPr>
        <p:spPr>
          <a:xfrm>
            <a:off x="228600" y="1066800"/>
            <a:ext cx="5562600" cy="5638800"/>
          </a:xfrm>
        </p:spPr>
        <p:txBody>
          <a:bodyPr/>
          <a:lstStyle/>
          <a:p>
            <a:pPr marL="0" indent="0">
              <a:buNone/>
            </a:pPr>
            <a:r>
              <a:rPr lang="en-US" sz="2000" dirty="0" smtClean="0"/>
              <a:t>Owning </a:t>
            </a:r>
            <a:r>
              <a:rPr lang="en-US" sz="2000" dirty="0"/>
              <a:t>a pet is a privilege and should result in a mutually beneficial relationship. The benefits of pet ownership come with responsibilities. These include:</a:t>
            </a:r>
          </a:p>
          <a:p>
            <a:pPr>
              <a:buFont typeface="+mj-lt"/>
              <a:buAutoNum type="arabicPeriod" startAt="5"/>
            </a:pPr>
            <a:r>
              <a:rPr lang="en-US" sz="1800" dirty="0" smtClean="0"/>
              <a:t>Keeping </a:t>
            </a:r>
            <a:r>
              <a:rPr lang="en-US" sz="1800" dirty="0"/>
              <a:t>only the type and number of pets for which you can provide an appropriate and safe environment. This includes appropriate food, water, shelter, health care and companionship.</a:t>
            </a:r>
          </a:p>
          <a:p>
            <a:pPr>
              <a:buFont typeface="+mj-lt"/>
              <a:buAutoNum type="arabicPeriod" startAt="5"/>
            </a:pPr>
            <a:r>
              <a:rPr lang="en-US" sz="1800" dirty="0"/>
              <a:t>Animals that spend extended periods of time outside require habitats that protect their health, safety, and welfare. Outdoor confinement of an animal should include provisions to minimize distress or discomfort to the animal, and assure access to appropriate food, water, and shelter from extreme weather conditions.</a:t>
            </a:r>
          </a:p>
          <a:p>
            <a:pPr>
              <a:buFont typeface="+mj-lt"/>
              <a:buAutoNum type="arabicPeriod" startAt="5"/>
            </a:pPr>
            <a:r>
              <a:rPr lang="en-US" sz="1800" dirty="0"/>
              <a:t>Ensuring pets are properly identified (i.e., tags, microchips, or tattoos) and that their registration information in associated databases is kept </a:t>
            </a:r>
            <a:r>
              <a:rPr lang="en-US" sz="1800" dirty="0" smtClean="0"/>
              <a:t>up-to-date</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897" y="4619625"/>
            <a:ext cx="2652103" cy="22383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906" y="2438400"/>
            <a:ext cx="3531094" cy="1765547"/>
          </a:xfrm>
          <a:prstGeom prst="rect">
            <a:avLst/>
          </a:prstGeom>
        </p:spPr>
      </p:pic>
    </p:spTree>
    <p:extLst>
      <p:ext uri="{BB962C8B-B14F-4D97-AF65-F5344CB8AC3E}">
        <p14:creationId xmlns:p14="http://schemas.microsoft.com/office/powerpoint/2010/main" val="36150001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Responsible Pet Ownership</a:t>
            </a:r>
            <a:endParaRPr lang="en-US" sz="3600" dirty="0">
              <a:solidFill>
                <a:schemeClr val="bg1"/>
              </a:solidFill>
            </a:endParaRPr>
          </a:p>
        </p:txBody>
      </p:sp>
      <p:sp>
        <p:nvSpPr>
          <p:cNvPr id="3" name="Content Placeholder 2"/>
          <p:cNvSpPr>
            <a:spLocks noGrp="1"/>
          </p:cNvSpPr>
          <p:nvPr>
            <p:ph idx="1"/>
          </p:nvPr>
        </p:nvSpPr>
        <p:spPr>
          <a:xfrm>
            <a:off x="76200" y="1219200"/>
            <a:ext cx="6226576" cy="5410200"/>
          </a:xfrm>
        </p:spPr>
        <p:txBody>
          <a:bodyPr/>
          <a:lstStyle/>
          <a:p>
            <a:pPr>
              <a:buFont typeface="+mj-lt"/>
              <a:buAutoNum type="arabicPeriod" startAt="8"/>
            </a:pPr>
            <a:r>
              <a:rPr lang="en-US" sz="1800" dirty="0" smtClean="0"/>
              <a:t>Adhering </a:t>
            </a:r>
            <a:r>
              <a:rPr lang="en-US" sz="1800" dirty="0"/>
              <a:t>to local ordinances, including licensing and leash requirements.</a:t>
            </a:r>
          </a:p>
          <a:p>
            <a:pPr>
              <a:buFont typeface="+mj-lt"/>
              <a:buAutoNum type="arabicPeriod" startAt="8"/>
            </a:pPr>
            <a:r>
              <a:rPr lang="en-US" sz="1800" dirty="0"/>
              <a:t>Helping to manage overpopulation by controlling your pet(s)' reproduction through managed breeding, containment, or spay/neuter. Establishing and maintaining a veterinarian-client-patient relationship.</a:t>
            </a:r>
          </a:p>
          <a:p>
            <a:pPr>
              <a:buFont typeface="+mj-lt"/>
              <a:buAutoNum type="arabicPeriod" startAt="8"/>
            </a:pPr>
            <a:r>
              <a:rPr lang="en-US" sz="1800" dirty="0"/>
              <a:t>Providing preventive (e.g., vaccinations, parasite control) and therapeutic health care for the life of your pet(s) in consultation with, and as recommended by, your veterinarian.</a:t>
            </a:r>
          </a:p>
          <a:p>
            <a:pPr>
              <a:buFont typeface="+mj-lt"/>
              <a:buAutoNum type="arabicPeriod" startAt="8"/>
            </a:pPr>
            <a:r>
              <a:rPr lang="en-US" sz="1800" dirty="0"/>
              <a:t>Socialization and appropriate training for your pet(s) to facilitate their well-being and the well-being of other animals and people.</a:t>
            </a:r>
          </a:p>
          <a:p>
            <a:pPr>
              <a:buFont typeface="+mj-lt"/>
              <a:buAutoNum type="arabicPeriod" startAt="8"/>
            </a:pPr>
            <a:r>
              <a:rPr lang="en-US" sz="1800" dirty="0"/>
              <a:t>Preventing your pet(s) from negatively impacting other people, animals and the environment. This includes proper waste disposal, noise control, and not allowing pet(s) to stray or become feral</a:t>
            </a:r>
            <a:r>
              <a:rPr lang="en-US" sz="1800" dirty="0" smtClean="0"/>
              <a:t>.</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0990" y="1058284"/>
            <a:ext cx="1639501" cy="12999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776" y="4410075"/>
            <a:ext cx="2857500" cy="22193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776" y="2386712"/>
            <a:ext cx="2855931" cy="1907673"/>
          </a:xfrm>
          <a:prstGeom prst="rect">
            <a:avLst/>
          </a:prstGeom>
        </p:spPr>
      </p:pic>
    </p:spTree>
    <p:extLst>
      <p:ext uri="{BB962C8B-B14F-4D97-AF65-F5344CB8AC3E}">
        <p14:creationId xmlns:p14="http://schemas.microsoft.com/office/powerpoint/2010/main" val="5623159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Responsible Pet Ownership</a:t>
            </a:r>
            <a:endParaRPr lang="en-US" sz="3600" dirty="0">
              <a:solidFill>
                <a:schemeClr val="bg1"/>
              </a:solidFill>
            </a:endParaRPr>
          </a:p>
        </p:txBody>
      </p:sp>
      <p:sp>
        <p:nvSpPr>
          <p:cNvPr id="3" name="Content Placeholder 2"/>
          <p:cNvSpPr>
            <a:spLocks noGrp="1"/>
          </p:cNvSpPr>
          <p:nvPr>
            <p:ph idx="1"/>
          </p:nvPr>
        </p:nvSpPr>
        <p:spPr>
          <a:xfrm>
            <a:off x="381000" y="1219200"/>
            <a:ext cx="5486400" cy="5410200"/>
          </a:xfrm>
        </p:spPr>
        <p:txBody>
          <a:bodyPr/>
          <a:lstStyle/>
          <a:p>
            <a:pPr>
              <a:buFont typeface="+mj-lt"/>
              <a:buAutoNum type="arabicPeriod" startAt="13"/>
            </a:pPr>
            <a:r>
              <a:rPr lang="en-US" sz="1800" dirty="0" smtClean="0"/>
              <a:t>Providing </a:t>
            </a:r>
            <a:r>
              <a:rPr lang="en-US" sz="1800" dirty="0"/>
              <a:t>exercise and mental stimulation appropriate to your pet(s)' age, breed, and health status.</a:t>
            </a:r>
          </a:p>
          <a:p>
            <a:pPr>
              <a:buFont typeface="+mj-lt"/>
              <a:buAutoNum type="arabicPeriod" startAt="13"/>
            </a:pPr>
            <a:r>
              <a:rPr lang="en-US" sz="1800" dirty="0"/>
              <a:t>Include your pets in your planning for an emergency or disaster, including assembling an evacuation kit.</a:t>
            </a:r>
          </a:p>
          <a:p>
            <a:pPr>
              <a:buFont typeface="+mj-lt"/>
              <a:buAutoNum type="arabicPeriod" startAt="13"/>
            </a:pPr>
            <a:r>
              <a:rPr lang="en-US" sz="1800" dirty="0"/>
              <a:t>Making arrangements for the care of your pet when or if you are unable to do so.</a:t>
            </a:r>
          </a:p>
          <a:p>
            <a:pPr>
              <a:buFont typeface="+mj-lt"/>
              <a:buAutoNum type="arabicPeriod" startAt="13"/>
            </a:pPr>
            <a:r>
              <a:rPr lang="en-US" sz="1800" dirty="0"/>
              <a:t>Recognizing declines in your pet(s)' quality of life and making decisions in consultation with your veterinarian regarding appropriate end-of-life care (e.g., palliative care, hospice, euthanasia).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442" y="1186649"/>
            <a:ext cx="2506716" cy="3766351"/>
          </a:xfrm>
          <a:prstGeom prst="rect">
            <a:avLst/>
          </a:prstGeom>
        </p:spPr>
      </p:pic>
    </p:spTree>
    <p:extLst>
      <p:ext uri="{BB962C8B-B14F-4D97-AF65-F5344CB8AC3E}">
        <p14:creationId xmlns:p14="http://schemas.microsoft.com/office/powerpoint/2010/main" val="12100970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a:t>
            </a:r>
            <a:r>
              <a:rPr lang="en-US" sz="2800" dirty="0" smtClean="0">
                <a:solidFill>
                  <a:schemeClr val="bg1"/>
                </a:solidFill>
              </a:rPr>
              <a:t>Breed</a:t>
            </a:r>
            <a:r>
              <a:rPr lang="en-US" sz="2800" dirty="0" smtClean="0">
                <a:solidFill>
                  <a:schemeClr val="bg1"/>
                </a:solidFill>
              </a:rPr>
              <a:t> </a:t>
            </a:r>
            <a:r>
              <a:rPr lang="en-US" sz="2800" dirty="0" smtClean="0">
                <a:solidFill>
                  <a:schemeClr val="bg1"/>
                </a:solidFill>
              </a:rPr>
              <a:t>for a Family Pet</a:t>
            </a:r>
            <a:endParaRPr lang="en-US" sz="2800" dirty="0">
              <a:solidFill>
                <a:schemeClr val="bg1"/>
              </a:solidFill>
            </a:endParaRPr>
          </a:p>
        </p:txBody>
      </p:sp>
      <p:sp>
        <p:nvSpPr>
          <p:cNvPr id="3" name="Content Placeholder 2"/>
          <p:cNvSpPr>
            <a:spLocks noGrp="1"/>
          </p:cNvSpPr>
          <p:nvPr>
            <p:ph idx="1"/>
          </p:nvPr>
        </p:nvSpPr>
        <p:spPr>
          <a:xfrm>
            <a:off x="457200" y="3387198"/>
            <a:ext cx="7467600" cy="3266799"/>
          </a:xfrm>
        </p:spPr>
        <p:txBody>
          <a:bodyPr/>
          <a:lstStyle/>
          <a:p>
            <a:pPr marL="0" indent="0">
              <a:buNone/>
            </a:pPr>
            <a:r>
              <a:rPr lang="en-US" sz="2400" b="1" dirty="0" smtClean="0"/>
              <a:t>Make </a:t>
            </a:r>
            <a:r>
              <a:rPr lang="en-US" sz="2400" b="1" dirty="0"/>
              <a:t>a Checklist</a:t>
            </a:r>
          </a:p>
          <a:p>
            <a:r>
              <a:rPr lang="en-US" sz="1800" dirty="0"/>
              <a:t>Have I chosen a pet that will fit into my home and lifestyle?</a:t>
            </a:r>
          </a:p>
          <a:p>
            <a:r>
              <a:rPr lang="en-US" sz="1800" dirty="0"/>
              <a:t>Do I have the financial resources to take care of a pet?</a:t>
            </a:r>
          </a:p>
          <a:p>
            <a:r>
              <a:rPr lang="en-US" sz="1800" dirty="0"/>
              <a:t>Do I have the time to walk, groom, train and pay attention to a pet?</a:t>
            </a:r>
          </a:p>
          <a:p>
            <a:r>
              <a:rPr lang="en-US" sz="1800" dirty="0"/>
              <a:t>Whatever you do, don’t make getting a dog an impulse decision. This dog will be part of your life for years to come so do plenty of research before making the commitment.</a:t>
            </a:r>
          </a:p>
          <a:p>
            <a:endParaRPr lang="en-US" sz="1800" dirty="0"/>
          </a:p>
        </p:txBody>
      </p:sp>
      <p:pic>
        <p:nvPicPr>
          <p:cNvPr id="9" name="Picture 8"/>
          <p:cNvPicPr>
            <a:picLocks noChangeAspect="1"/>
          </p:cNvPicPr>
          <p:nvPr/>
        </p:nvPicPr>
        <p:blipFill>
          <a:blip r:embed="rId2"/>
          <a:stretch>
            <a:fillRect/>
          </a:stretch>
        </p:blipFill>
        <p:spPr>
          <a:xfrm>
            <a:off x="1371600" y="990600"/>
            <a:ext cx="6172200" cy="2306158"/>
          </a:xfrm>
          <a:prstGeom prst="rect">
            <a:avLst/>
          </a:prstGeom>
        </p:spPr>
      </p:pic>
    </p:spTree>
    <p:extLst>
      <p:ext uri="{BB962C8B-B14F-4D97-AF65-F5344CB8AC3E}">
        <p14:creationId xmlns:p14="http://schemas.microsoft.com/office/powerpoint/2010/main" val="14099736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a:t>
            </a:r>
            <a:r>
              <a:rPr lang="en-US" sz="2800" dirty="0" smtClean="0">
                <a:solidFill>
                  <a:schemeClr val="bg1"/>
                </a:solidFill>
              </a:rPr>
              <a:t>Breed</a:t>
            </a:r>
            <a:r>
              <a:rPr lang="en-US" sz="2800" dirty="0" smtClean="0">
                <a:solidFill>
                  <a:schemeClr val="bg1"/>
                </a:solidFill>
              </a:rPr>
              <a:t> </a:t>
            </a:r>
            <a:r>
              <a:rPr lang="en-US" sz="2800" dirty="0" smtClean="0">
                <a:solidFill>
                  <a:schemeClr val="bg1"/>
                </a:solidFill>
              </a:rPr>
              <a:t>for a Family Pet</a:t>
            </a:r>
            <a:endParaRPr lang="en-US" sz="28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355" y="1905000"/>
            <a:ext cx="2801645" cy="2193370"/>
          </a:xfrm>
          <a:prstGeom prst="rect">
            <a:avLst/>
          </a:prstGeom>
        </p:spPr>
      </p:pic>
      <p:sp>
        <p:nvSpPr>
          <p:cNvPr id="3" name="Content Placeholder 2"/>
          <p:cNvSpPr>
            <a:spLocks noGrp="1"/>
          </p:cNvSpPr>
          <p:nvPr>
            <p:ph idx="1"/>
          </p:nvPr>
        </p:nvSpPr>
        <p:spPr>
          <a:xfrm>
            <a:off x="609600" y="1143000"/>
            <a:ext cx="6019800" cy="5562600"/>
          </a:xfrm>
        </p:spPr>
        <p:txBody>
          <a:bodyPr/>
          <a:lstStyle/>
          <a:p>
            <a:pPr marL="0" indent="0">
              <a:buNone/>
            </a:pPr>
            <a:r>
              <a:rPr lang="en-US" sz="1800" b="1" dirty="0" smtClean="0"/>
              <a:t>Not </a:t>
            </a:r>
            <a:r>
              <a:rPr lang="en-US" sz="1800" b="1" dirty="0"/>
              <a:t>One Size Fits All</a:t>
            </a:r>
          </a:p>
          <a:p>
            <a:r>
              <a:rPr lang="en-US" sz="1800" dirty="0"/>
              <a:t>What size dog should you bring home? As you narrow down the type of dog that will fit best into your lifestyle, think about what size dog will fit into your home.</a:t>
            </a:r>
          </a:p>
          <a:p>
            <a:r>
              <a:rPr lang="en-US" sz="1800" dirty="0"/>
              <a:t>If you live in </a:t>
            </a:r>
            <a:r>
              <a:rPr lang="en-US" sz="1800" dirty="0" smtClean="0"/>
              <a:t>an apartment </a:t>
            </a:r>
            <a:r>
              <a:rPr lang="en-US" sz="1800" dirty="0"/>
              <a:t>you probably shouldn’t bring home a Great Dane. But don’t let size fool you — it doesn’t equate to the amount of exercise that dog needs. Small dogs tend to be more hyper and need to be worn out. Big dogs also require exercise but tend to be a little lazier. They also need a lot of attention.</a:t>
            </a:r>
          </a:p>
          <a:p>
            <a:r>
              <a:rPr lang="en-US" sz="1800" dirty="0"/>
              <a:t>Apartment dwellers should also ask themselves if they’re willing to walk up and down flights of stairs six times a day to exercise their dog early in the morning and late at night. </a:t>
            </a:r>
          </a:p>
          <a:p>
            <a:r>
              <a:rPr lang="en-US" sz="1800" dirty="0" smtClean="0"/>
              <a:t>If </a:t>
            </a:r>
            <a:r>
              <a:rPr lang="en-US" sz="1800" dirty="0"/>
              <a:t>you live in rural area, ask yourself where the dog will spend most of its time. For example, a petite Pomeranian might be the groomer’s worst nightmare with dirt, bugs and stickers constantly tangled in its long, silky hair.</a:t>
            </a:r>
          </a:p>
          <a:p>
            <a:endParaRPr lang="en-US" sz="1800" dirty="0"/>
          </a:p>
        </p:txBody>
      </p:sp>
    </p:spTree>
    <p:extLst>
      <p:ext uri="{BB962C8B-B14F-4D97-AF65-F5344CB8AC3E}">
        <p14:creationId xmlns:p14="http://schemas.microsoft.com/office/powerpoint/2010/main" val="25917843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a:t>
            </a:r>
            <a:r>
              <a:rPr lang="en-US" sz="2800" dirty="0" smtClean="0">
                <a:solidFill>
                  <a:schemeClr val="bg1"/>
                </a:solidFill>
              </a:rPr>
              <a:t>Breed</a:t>
            </a:r>
            <a:r>
              <a:rPr lang="en-US" sz="2800" dirty="0" smtClean="0">
                <a:solidFill>
                  <a:schemeClr val="bg1"/>
                </a:solidFill>
              </a:rPr>
              <a:t> </a:t>
            </a:r>
            <a:r>
              <a:rPr lang="en-US" sz="2800" dirty="0" smtClean="0">
                <a:solidFill>
                  <a:schemeClr val="bg1"/>
                </a:solidFill>
              </a:rPr>
              <a:t>for a Family Pet</a:t>
            </a:r>
            <a:endParaRPr lang="en-US" sz="2800" dirty="0">
              <a:solidFill>
                <a:schemeClr val="bg1"/>
              </a:solidFill>
            </a:endParaRPr>
          </a:p>
        </p:txBody>
      </p:sp>
      <p:sp>
        <p:nvSpPr>
          <p:cNvPr id="3" name="Content Placeholder 2"/>
          <p:cNvSpPr>
            <a:spLocks noGrp="1"/>
          </p:cNvSpPr>
          <p:nvPr>
            <p:ph idx="1"/>
          </p:nvPr>
        </p:nvSpPr>
        <p:spPr>
          <a:xfrm>
            <a:off x="304800" y="1143000"/>
            <a:ext cx="4953000" cy="5486400"/>
          </a:xfrm>
        </p:spPr>
        <p:txBody>
          <a:bodyPr/>
          <a:lstStyle/>
          <a:p>
            <a:pPr marL="0" indent="0">
              <a:buNone/>
            </a:pPr>
            <a:r>
              <a:rPr lang="en-US" sz="1800" b="1" dirty="0" smtClean="0"/>
              <a:t>Will </a:t>
            </a:r>
            <a:r>
              <a:rPr lang="en-US" sz="1800" b="1" dirty="0"/>
              <a:t>Your Dog Need Training?</a:t>
            </a:r>
          </a:p>
          <a:p>
            <a:r>
              <a:rPr lang="en-US" sz="1800" dirty="0"/>
              <a:t>Training your dog is benefit to you, the neighbors and the greater dog community. Even if you send your dog to obedience training you will still need to dedicate time to working with him on a regular basis. Some dogs also need socialization training if they are shy or skittish.</a:t>
            </a:r>
          </a:p>
          <a:p>
            <a:r>
              <a:rPr lang="en-US" sz="1800" dirty="0"/>
              <a:t>If your dog is going to spend time in the yard, make sure there’s a proper fence so that she doesn’t pay your neighbors an uninvited visit. Keep your pup on a leash when required to do so.</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828800"/>
            <a:ext cx="3562597" cy="2743200"/>
          </a:xfrm>
          <a:prstGeom prst="rect">
            <a:avLst/>
          </a:prstGeom>
        </p:spPr>
      </p:pic>
    </p:spTree>
    <p:extLst>
      <p:ext uri="{BB962C8B-B14F-4D97-AF65-F5344CB8AC3E}">
        <p14:creationId xmlns:p14="http://schemas.microsoft.com/office/powerpoint/2010/main" val="405205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smtClean="0">
                <a:solidFill>
                  <a:srgbClr val="4D4D4D"/>
                </a:solidFill>
              </a:rPr>
              <a:t>Dog Care Merit Badge Requirements</a:t>
            </a:r>
            <a:endParaRPr lang="en-US" altLang="en-US" sz="3200" dirty="0">
              <a:solidFill>
                <a:srgbClr val="4D4D4D"/>
              </a:solidFill>
            </a:endParaRP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7"/>
            </a:pPr>
            <a:r>
              <a:rPr lang="en-US" sz="1600" dirty="0" smtClean="0"/>
              <a:t>Do </a:t>
            </a:r>
            <a:r>
              <a:rPr lang="en-US" sz="1600" dirty="0"/>
              <a:t>the following:</a:t>
            </a:r>
          </a:p>
          <a:p>
            <a:pPr lvl="1">
              <a:buFont typeface="+mj-lt"/>
              <a:buAutoNum type="alphaLcPeriod"/>
            </a:pPr>
            <a:r>
              <a:rPr lang="en-US" sz="1600" dirty="0"/>
              <a:t>Explain the precautions to take in handling a hurt dog.</a:t>
            </a:r>
          </a:p>
          <a:p>
            <a:pPr lvl="1">
              <a:buFont typeface="+mj-lt"/>
              <a:buAutoNum type="alphaLcPeriod"/>
            </a:pPr>
            <a:r>
              <a:rPr lang="en-US" sz="1600" dirty="0"/>
              <a:t>Show how to put on an emergency muzzle.</a:t>
            </a:r>
          </a:p>
          <a:p>
            <a:pPr lvl="1">
              <a:buFont typeface="+mj-lt"/>
              <a:buAutoNum type="alphaLcPeriod"/>
            </a:pPr>
            <a:r>
              <a:rPr lang="en-US" sz="1600" dirty="0"/>
              <a:t>Explain how to treat wounds. Explain first aid for a dog bite.</a:t>
            </a:r>
          </a:p>
          <a:p>
            <a:pPr lvl="1">
              <a:buFont typeface="+mj-lt"/>
              <a:buAutoNum type="alphaLcPeriod"/>
            </a:pPr>
            <a:r>
              <a:rPr lang="en-US" sz="1600" dirty="0"/>
              <a:t>Show how to put on a simple dressing and bandage the foot, body, or head of your dog.</a:t>
            </a:r>
          </a:p>
          <a:p>
            <a:pPr lvl="1">
              <a:buFont typeface="+mj-lt"/>
              <a:buAutoNum type="alphaLcPeriod"/>
            </a:pPr>
            <a:r>
              <a:rPr lang="en-US" sz="1600" dirty="0"/>
              <a:t>Explain what to do if a dog is hit by a car.</a:t>
            </a:r>
          </a:p>
          <a:p>
            <a:pPr lvl="1">
              <a:buFont typeface="+mj-lt"/>
              <a:buAutoNum type="alphaLcPeriod"/>
            </a:pPr>
            <a:r>
              <a:rPr lang="en-US" sz="1600" dirty="0"/>
              <a:t>List the things needed in every dog owner's first-aid kit.</a:t>
            </a:r>
          </a:p>
          <a:p>
            <a:pPr lvl="1">
              <a:buFont typeface="+mj-lt"/>
              <a:buAutoNum type="alphaLcPeriod"/>
            </a:pPr>
            <a:r>
              <a:rPr lang="en-US" sz="1600" dirty="0"/>
              <a:t>Tell the dangers of home treatment of a serious ailment.</a:t>
            </a:r>
          </a:p>
          <a:p>
            <a:pPr lvl="1">
              <a:buFont typeface="+mj-lt"/>
              <a:buAutoNum type="alphaLcPeriod"/>
            </a:pPr>
            <a:r>
              <a:rPr lang="en-US" sz="1600" dirty="0"/>
              <a:t>Briefly discuss the cause and method of spread, the signs and symptoms and the methods of prevention of rabies, parvovirus, distemper, and heartworms in dogs</a:t>
            </a:r>
            <a:r>
              <a:rPr lang="en-US" sz="1600" dirty="0" smtClean="0"/>
              <a:t>.</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2208607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a:t>
            </a:r>
            <a:r>
              <a:rPr lang="en-US" sz="2800" dirty="0" smtClean="0">
                <a:solidFill>
                  <a:schemeClr val="bg1"/>
                </a:solidFill>
              </a:rPr>
              <a:t>Breed</a:t>
            </a:r>
            <a:r>
              <a:rPr lang="en-US" sz="2800" dirty="0" smtClean="0">
                <a:solidFill>
                  <a:schemeClr val="bg1"/>
                </a:solidFill>
              </a:rPr>
              <a:t> </a:t>
            </a:r>
            <a:r>
              <a:rPr lang="en-US" sz="2800" dirty="0" smtClean="0">
                <a:solidFill>
                  <a:schemeClr val="bg1"/>
                </a:solidFill>
              </a:rPr>
              <a:t>for a Family Pet</a:t>
            </a:r>
            <a:endParaRPr lang="en-US" sz="2800" dirty="0">
              <a:solidFill>
                <a:schemeClr val="bg1"/>
              </a:solidFill>
            </a:endParaRPr>
          </a:p>
        </p:txBody>
      </p:sp>
      <p:sp>
        <p:nvSpPr>
          <p:cNvPr id="3" name="Content Placeholder 2"/>
          <p:cNvSpPr>
            <a:spLocks noGrp="1"/>
          </p:cNvSpPr>
          <p:nvPr>
            <p:ph idx="1"/>
          </p:nvPr>
        </p:nvSpPr>
        <p:spPr>
          <a:xfrm>
            <a:off x="228600" y="1219200"/>
            <a:ext cx="4495800" cy="5486400"/>
          </a:xfrm>
        </p:spPr>
        <p:txBody>
          <a:bodyPr/>
          <a:lstStyle/>
          <a:p>
            <a:pPr marL="0" indent="0">
              <a:buNone/>
            </a:pPr>
            <a:r>
              <a:rPr lang="en-US" sz="1800" b="1" dirty="0"/>
              <a:t>Be Prepared to Pay for </a:t>
            </a:r>
            <a:r>
              <a:rPr lang="en-US" sz="1800" b="1" dirty="0" smtClean="0"/>
              <a:t>Expenses</a:t>
            </a:r>
            <a:endParaRPr lang="en-US" sz="1800" b="1" dirty="0"/>
          </a:p>
          <a:p>
            <a:r>
              <a:rPr lang="en-US" sz="1800" dirty="0"/>
              <a:t>Did you know the cost of a pet over its lifetime can cost as much as $20,000? These costs range from veterinary visits for routine vaccines and teeth cleanings to unexpected illnesses and accidents. </a:t>
            </a:r>
            <a:endParaRPr lang="en-US" sz="1800" dirty="0" smtClean="0"/>
          </a:p>
          <a:p>
            <a:r>
              <a:rPr lang="en-US" sz="1800" dirty="0" smtClean="0"/>
              <a:t>All </a:t>
            </a:r>
            <a:r>
              <a:rPr lang="en-US" sz="1800" dirty="0"/>
              <a:t>the little things add up, too: Microchipping, grooming, leashes, dog bowls, food, flea medication, doggie doors and a dog bed to snooze on. </a:t>
            </a:r>
          </a:p>
          <a:p>
            <a:r>
              <a:rPr lang="en-US" sz="1800" dirty="0"/>
              <a:t>If cost is an issue, a great alternative to buying a purebred is adopting a dog from a rescue shelter. The cost isn’t only significantly lower but you get the benefit of getting multiple breeds in one. There are thousands of dogs available in cities across the country.</a:t>
            </a:r>
          </a:p>
          <a:p>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10"/>
          <a:stretch/>
        </p:blipFill>
        <p:spPr>
          <a:xfrm>
            <a:off x="4910203" y="914400"/>
            <a:ext cx="4233797" cy="5943600"/>
          </a:xfrm>
          <a:prstGeom prst="rect">
            <a:avLst/>
          </a:prstGeom>
        </p:spPr>
      </p:pic>
    </p:spTree>
    <p:extLst>
      <p:ext uri="{BB962C8B-B14F-4D97-AF65-F5344CB8AC3E}">
        <p14:creationId xmlns:p14="http://schemas.microsoft.com/office/powerpoint/2010/main" val="31512142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a:t>
            </a:r>
            <a:r>
              <a:rPr lang="en-US" sz="2800" dirty="0" smtClean="0">
                <a:solidFill>
                  <a:schemeClr val="bg1"/>
                </a:solidFill>
              </a:rPr>
              <a:t>Breed</a:t>
            </a:r>
            <a:r>
              <a:rPr lang="en-US" sz="2800" dirty="0" smtClean="0">
                <a:solidFill>
                  <a:schemeClr val="bg1"/>
                </a:solidFill>
              </a:rPr>
              <a:t> </a:t>
            </a:r>
            <a:r>
              <a:rPr lang="en-US" sz="2800" dirty="0" smtClean="0">
                <a:solidFill>
                  <a:schemeClr val="bg1"/>
                </a:solidFill>
              </a:rPr>
              <a:t>for a Family Pet</a:t>
            </a:r>
            <a:endParaRPr lang="en-US" sz="2800" dirty="0">
              <a:solidFill>
                <a:schemeClr val="bg1"/>
              </a:solidFill>
            </a:endParaRPr>
          </a:p>
        </p:txBody>
      </p:sp>
      <p:sp>
        <p:nvSpPr>
          <p:cNvPr id="3" name="Content Placeholder 2"/>
          <p:cNvSpPr>
            <a:spLocks noGrp="1"/>
          </p:cNvSpPr>
          <p:nvPr>
            <p:ph idx="1"/>
          </p:nvPr>
        </p:nvSpPr>
        <p:spPr>
          <a:xfrm>
            <a:off x="228600" y="1143000"/>
            <a:ext cx="5867400" cy="5486400"/>
          </a:xfrm>
        </p:spPr>
        <p:txBody>
          <a:bodyPr/>
          <a:lstStyle/>
          <a:p>
            <a:pPr marL="0" indent="0">
              <a:buNone/>
            </a:pPr>
            <a:r>
              <a:rPr lang="en-US" sz="1800" b="1" dirty="0"/>
              <a:t>Do You Want a Pure-Breed Dog or a Mutt?</a:t>
            </a:r>
          </a:p>
          <a:p>
            <a:r>
              <a:rPr lang="en-US" sz="1800" dirty="0"/>
              <a:t>Picking the right breed is easy if you do enough research. Again, take your lifestyle into consideration when picking a pet. Have I chosen a pet that will fit into my home and lifestyle?</a:t>
            </a:r>
          </a:p>
          <a:p>
            <a:r>
              <a:rPr lang="en-US" sz="1800" dirty="0"/>
              <a:t>The </a:t>
            </a:r>
            <a:r>
              <a:rPr lang="en-US" sz="1800" b="1" dirty="0"/>
              <a:t>toy group</a:t>
            </a:r>
            <a:r>
              <a:rPr lang="en-US" sz="1800" dirty="0"/>
              <a:t> </a:t>
            </a:r>
            <a:r>
              <a:rPr lang="en-US" sz="1800" dirty="0" smtClean="0"/>
              <a:t>are </a:t>
            </a:r>
            <a:r>
              <a:rPr lang="en-US" sz="1800" dirty="0"/>
              <a:t>great for small spaces. These dogs might be little but they are tough, hyper and playful.</a:t>
            </a:r>
          </a:p>
          <a:p>
            <a:r>
              <a:rPr lang="en-US" sz="1800" dirty="0"/>
              <a:t>The </a:t>
            </a:r>
            <a:r>
              <a:rPr lang="en-US" sz="1800" b="1" dirty="0"/>
              <a:t>herding </a:t>
            </a:r>
            <a:r>
              <a:rPr lang="en-US" sz="1800" b="1" dirty="0" smtClean="0"/>
              <a:t>group</a:t>
            </a:r>
            <a:r>
              <a:rPr lang="en-US" sz="1800" dirty="0" smtClean="0"/>
              <a:t> </a:t>
            </a:r>
            <a:r>
              <a:rPr lang="en-US" sz="1800" dirty="0"/>
              <a:t>are great for farms and ideal for families. They are great companions and responsive to training.</a:t>
            </a:r>
          </a:p>
          <a:p>
            <a:r>
              <a:rPr lang="en-US" sz="1800" b="1" dirty="0"/>
              <a:t>Terriers</a:t>
            </a:r>
            <a:r>
              <a:rPr lang="en-US" sz="1800" dirty="0"/>
              <a:t> </a:t>
            </a:r>
            <a:r>
              <a:rPr lang="en-US" sz="1800" dirty="0" smtClean="0"/>
              <a:t>are </a:t>
            </a:r>
            <a:r>
              <a:rPr lang="en-US" sz="1800" dirty="0"/>
              <a:t>generally energetic across the board. These dogs have strong personality that requires owners who are willing to put up with a little attitude.</a:t>
            </a:r>
          </a:p>
          <a:p>
            <a:r>
              <a:rPr lang="en-US" sz="1800" dirty="0"/>
              <a:t>Dogs from the </a:t>
            </a:r>
            <a:r>
              <a:rPr lang="en-US" sz="1800" b="1" dirty="0"/>
              <a:t>working group</a:t>
            </a:r>
            <a:r>
              <a:rPr lang="en-US" sz="1800" dirty="0"/>
              <a:t> </a:t>
            </a:r>
            <a:r>
              <a:rPr lang="en-US" sz="1800" dirty="0" smtClean="0"/>
              <a:t>are </a:t>
            </a:r>
            <a:r>
              <a:rPr lang="en-US" sz="1800" dirty="0"/>
              <a:t>ideal watchdogs. They are fast learners, intelligent and excellent companions but aren’t always ideal for families with children</a:t>
            </a:r>
            <a:r>
              <a:rPr lang="en-US" sz="1800" dirty="0" smtClean="0"/>
              <a:t>.</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447800"/>
            <a:ext cx="2457450" cy="3276600"/>
          </a:xfrm>
          <a:prstGeom prst="rect">
            <a:avLst/>
          </a:prstGeom>
        </p:spPr>
      </p:pic>
    </p:spTree>
    <p:extLst>
      <p:ext uri="{BB962C8B-B14F-4D97-AF65-F5344CB8AC3E}">
        <p14:creationId xmlns:p14="http://schemas.microsoft.com/office/powerpoint/2010/main" val="41862812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a:t>
            </a:r>
            <a:r>
              <a:rPr lang="en-US" sz="2800" dirty="0" smtClean="0">
                <a:solidFill>
                  <a:schemeClr val="bg1"/>
                </a:solidFill>
              </a:rPr>
              <a:t>Breed</a:t>
            </a:r>
            <a:r>
              <a:rPr lang="en-US" sz="2800" dirty="0" smtClean="0">
                <a:solidFill>
                  <a:schemeClr val="bg1"/>
                </a:solidFill>
              </a:rPr>
              <a:t> </a:t>
            </a:r>
            <a:r>
              <a:rPr lang="en-US" sz="2800" dirty="0" smtClean="0">
                <a:solidFill>
                  <a:schemeClr val="bg1"/>
                </a:solidFill>
              </a:rPr>
              <a:t>for a Family Pet</a:t>
            </a:r>
            <a:endParaRPr lang="en-US" sz="2800" dirty="0">
              <a:solidFill>
                <a:schemeClr val="bg1"/>
              </a:solidFill>
            </a:endParaRPr>
          </a:p>
        </p:txBody>
      </p:sp>
      <p:sp>
        <p:nvSpPr>
          <p:cNvPr id="3" name="Content Placeholder 2"/>
          <p:cNvSpPr>
            <a:spLocks noGrp="1"/>
          </p:cNvSpPr>
          <p:nvPr>
            <p:ph idx="1"/>
          </p:nvPr>
        </p:nvSpPr>
        <p:spPr>
          <a:xfrm>
            <a:off x="304800" y="1143000"/>
            <a:ext cx="4648200" cy="5486400"/>
          </a:xfrm>
        </p:spPr>
        <p:txBody>
          <a:bodyPr/>
          <a:lstStyle/>
          <a:p>
            <a:pPr marL="0" indent="0">
              <a:buNone/>
            </a:pPr>
            <a:r>
              <a:rPr lang="en-US" sz="1800" b="1" dirty="0"/>
              <a:t>Do You Want a Pure-Breed Dog or a </a:t>
            </a:r>
            <a:r>
              <a:rPr lang="en-US" sz="1800" b="1" dirty="0" smtClean="0"/>
              <a:t>Mutt (continued)?</a:t>
            </a:r>
            <a:endParaRPr lang="en-US" sz="1800" b="1" dirty="0"/>
          </a:p>
          <a:p>
            <a:r>
              <a:rPr lang="en-US" sz="1800" b="1" dirty="0" smtClean="0"/>
              <a:t>Hound dogs</a:t>
            </a:r>
            <a:r>
              <a:rPr lang="en-US" sz="1800" dirty="0"/>
              <a:t> </a:t>
            </a:r>
            <a:r>
              <a:rPr lang="en-US" sz="1800" dirty="0" smtClean="0"/>
              <a:t>are </a:t>
            </a:r>
            <a:r>
              <a:rPr lang="en-US" sz="1800" dirty="0"/>
              <a:t>known for their endless energy and hunting traits. Many </a:t>
            </a:r>
            <a:r>
              <a:rPr lang="en-US" sz="1800" dirty="0" smtClean="0"/>
              <a:t>make </a:t>
            </a:r>
            <a:r>
              <a:rPr lang="en-US" sz="1800" dirty="0"/>
              <a:t>great family </a:t>
            </a:r>
            <a:r>
              <a:rPr lang="en-US" sz="1800" dirty="0" smtClean="0"/>
              <a:t>pets.</a:t>
            </a:r>
            <a:endParaRPr lang="en-US" sz="1800" dirty="0"/>
          </a:p>
          <a:p>
            <a:r>
              <a:rPr lang="en-US" sz="1800" b="1" dirty="0"/>
              <a:t>Sporting dogs</a:t>
            </a:r>
            <a:r>
              <a:rPr lang="en-US" sz="1800" dirty="0"/>
              <a:t> </a:t>
            </a:r>
            <a:r>
              <a:rPr lang="en-US" sz="1800" dirty="0" smtClean="0"/>
              <a:t>enjoy </a:t>
            </a:r>
            <a:r>
              <a:rPr lang="en-US" sz="1800" dirty="0"/>
              <a:t>outings, particularly the type of activity where they can rum and roam free. They require regular, vigorous exercise.</a:t>
            </a:r>
          </a:p>
          <a:p>
            <a:r>
              <a:rPr lang="en-US" sz="1800" b="1" dirty="0"/>
              <a:t>Non-sporting</a:t>
            </a:r>
            <a:r>
              <a:rPr lang="en-US" sz="1800" dirty="0"/>
              <a:t> </a:t>
            </a:r>
            <a:r>
              <a:rPr lang="en-US" sz="1800" b="1" dirty="0" smtClean="0"/>
              <a:t>dogs</a:t>
            </a:r>
            <a:r>
              <a:rPr lang="en-US" sz="1800" dirty="0" smtClean="0"/>
              <a:t> are known </a:t>
            </a:r>
            <a:r>
              <a:rPr lang="en-US" sz="1800" dirty="0"/>
              <a:t>as friendly and sturdy dogs, they range in size as well as personality, coat and size.</a:t>
            </a:r>
          </a:p>
          <a:p>
            <a:r>
              <a:rPr lang="en-US" sz="1800" dirty="0" smtClean="0"/>
              <a:t>M</a:t>
            </a:r>
            <a:r>
              <a:rPr lang="en-US" sz="1800" b="1" dirty="0" smtClean="0"/>
              <a:t>utts</a:t>
            </a:r>
            <a:r>
              <a:rPr lang="en-US" sz="1800" dirty="0"/>
              <a:t> can be the right combination of personality, endurance, size, behavior tendencies as a result of mixed bloodline and a unique appearance (no one else's dog will look or act like yours!).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285" y="1143000"/>
            <a:ext cx="4065715" cy="3624263"/>
          </a:xfrm>
          <a:prstGeom prst="rect">
            <a:avLst/>
          </a:prstGeom>
        </p:spPr>
      </p:pic>
    </p:spTree>
    <p:extLst>
      <p:ext uri="{BB962C8B-B14F-4D97-AF65-F5344CB8AC3E}">
        <p14:creationId xmlns:p14="http://schemas.microsoft.com/office/powerpoint/2010/main" val="17817641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a:t>
            </a:r>
            <a:r>
              <a:rPr lang="en-US" sz="2800" dirty="0" smtClean="0">
                <a:solidFill>
                  <a:schemeClr val="bg1"/>
                </a:solidFill>
              </a:rPr>
              <a:t>Breed</a:t>
            </a:r>
            <a:r>
              <a:rPr lang="en-US" sz="2800" dirty="0" smtClean="0">
                <a:solidFill>
                  <a:schemeClr val="bg1"/>
                </a:solidFill>
              </a:rPr>
              <a:t> </a:t>
            </a:r>
            <a:r>
              <a:rPr lang="en-US" sz="2800" dirty="0" smtClean="0">
                <a:solidFill>
                  <a:schemeClr val="bg1"/>
                </a:solidFill>
              </a:rPr>
              <a:t>for a Family Pet</a:t>
            </a:r>
            <a:endParaRPr lang="en-US" sz="2800" dirty="0">
              <a:solidFill>
                <a:schemeClr val="bg1"/>
              </a:solidFill>
            </a:endParaRPr>
          </a:p>
        </p:txBody>
      </p:sp>
      <p:sp>
        <p:nvSpPr>
          <p:cNvPr id="3" name="Content Placeholder 2"/>
          <p:cNvSpPr>
            <a:spLocks noGrp="1"/>
          </p:cNvSpPr>
          <p:nvPr>
            <p:ph idx="1"/>
          </p:nvPr>
        </p:nvSpPr>
        <p:spPr>
          <a:xfrm>
            <a:off x="304800" y="1143000"/>
            <a:ext cx="5486400" cy="5486400"/>
          </a:xfrm>
        </p:spPr>
        <p:txBody>
          <a:bodyPr/>
          <a:lstStyle/>
          <a:p>
            <a:pPr marL="0" indent="0">
              <a:buNone/>
            </a:pPr>
            <a:r>
              <a:rPr lang="en-US" sz="1800" b="1" dirty="0" smtClean="0"/>
              <a:t>Make a Healthy Choice</a:t>
            </a:r>
            <a:endParaRPr lang="en-US" sz="1800" b="1" dirty="0"/>
          </a:p>
          <a:p>
            <a:r>
              <a:rPr lang="en-US" sz="1800" dirty="0" smtClean="0"/>
              <a:t>When evaluating a puppy or an adult dog, the dog should appear friendly and outgoing.</a:t>
            </a:r>
          </a:p>
          <a:p>
            <a:r>
              <a:rPr lang="en-US" sz="1800" dirty="0" smtClean="0"/>
              <a:t>Puppies should be playful, not shy or anxious.</a:t>
            </a:r>
          </a:p>
          <a:p>
            <a:r>
              <a:rPr lang="en-US" sz="1800" dirty="0" smtClean="0"/>
              <a:t>Make sure the dog’s eyes are bright and shiny and have no discharge.</a:t>
            </a:r>
          </a:p>
          <a:p>
            <a:r>
              <a:rPr lang="en-US" sz="1800" dirty="0" smtClean="0"/>
              <a:t>The inner eyelids should be smooth and pink.</a:t>
            </a:r>
          </a:p>
          <a:p>
            <a:r>
              <a:rPr lang="en-US" sz="1800" dirty="0" smtClean="0"/>
              <a:t>Check the dog’s ears for debris.</a:t>
            </a:r>
          </a:p>
          <a:p>
            <a:r>
              <a:rPr lang="en-US" sz="1800" dirty="0" smtClean="0"/>
              <a:t>The skin should feel warm and dry to the touch.</a:t>
            </a:r>
          </a:p>
          <a:p>
            <a:r>
              <a:rPr lang="en-US" sz="1800" dirty="0" smtClean="0"/>
              <a:t>The dog’s coat should be clean and smelling.</a:t>
            </a:r>
          </a:p>
          <a:p>
            <a:r>
              <a:rPr lang="en-US" sz="1800" dirty="0" smtClean="0"/>
              <a:t>The dog should be in good form and build, not extremely fat or thin.</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524000"/>
            <a:ext cx="3184230" cy="2738438"/>
          </a:xfrm>
          <a:prstGeom prst="rect">
            <a:avLst/>
          </a:prstGeom>
        </p:spPr>
      </p:pic>
    </p:spTree>
    <p:extLst>
      <p:ext uri="{BB962C8B-B14F-4D97-AF65-F5344CB8AC3E}">
        <p14:creationId xmlns:p14="http://schemas.microsoft.com/office/powerpoint/2010/main" val="9462577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4</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For two months, keep and care for your dog</a:t>
            </a:r>
            <a:r>
              <a:rPr lang="en-US" sz="1800" dirty="0" smtClean="0"/>
              <a:t>. Maintain </a:t>
            </a:r>
            <a:r>
              <a:rPr lang="en-US" sz="1800" dirty="0"/>
              <a:t>a log of your activities during this period that includes these items: feeding schedule, types of food used, amount fed, exercise periods, training schedule, a weekly body weight record, grooming and bathing schedules, veterinary care, if necessary, and costs. </a:t>
            </a:r>
            <a:r>
              <a:rPr lang="en-US" sz="1800" dirty="0" smtClean="0"/>
              <a:t>Also </a:t>
            </a:r>
            <a:r>
              <a:rPr lang="en-US" sz="1800" dirty="0"/>
              <a:t>include a brief description of the type of housing/shelter arrangements you have for your dog.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7869778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200" y="1066800"/>
            <a:ext cx="4495800" cy="5813534"/>
          </a:xfrm>
          <a:prstGeom prst="rect">
            <a:avLst/>
          </a:prstGeom>
        </p:spPr>
      </p:pic>
      <p:sp>
        <p:nvSpPr>
          <p:cNvPr id="8" name="Rectangle 4"/>
          <p:cNvSpPr txBox="1">
            <a:spLocks noChangeArrowheads="1"/>
          </p:cNvSpPr>
          <p:nvPr/>
        </p:nvSpPr>
        <p:spPr>
          <a:xfrm>
            <a:off x="1143000" y="95250"/>
            <a:ext cx="6629400" cy="715963"/>
          </a:xfrm>
          <a:prstGeom prst="rect">
            <a:avLst/>
          </a:prstGeo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altLang="en-US" sz="3600" dirty="0" smtClean="0">
                <a:solidFill>
                  <a:schemeClr val="bg1"/>
                </a:solidFill>
              </a:rPr>
              <a:t>Dog Care Log</a:t>
            </a:r>
            <a:endParaRPr lang="ru-RU" altLang="en-US" sz="3600" dirty="0">
              <a:solidFill>
                <a:schemeClr val="bg1"/>
              </a:solidFill>
            </a:endParaRPr>
          </a:p>
        </p:txBody>
      </p:sp>
      <p:pic>
        <p:nvPicPr>
          <p:cNvPr id="9" name="Picture 8"/>
          <p:cNvPicPr>
            <a:picLocks noChangeAspect="1"/>
          </p:cNvPicPr>
          <p:nvPr/>
        </p:nvPicPr>
        <p:blipFill>
          <a:blip r:embed="rId3"/>
          <a:stretch>
            <a:fillRect/>
          </a:stretch>
        </p:blipFill>
        <p:spPr>
          <a:xfrm>
            <a:off x="4665472" y="1089134"/>
            <a:ext cx="4478528" cy="5791200"/>
          </a:xfrm>
          <a:prstGeom prst="rect">
            <a:avLst/>
          </a:prstGeom>
        </p:spPr>
      </p:pic>
    </p:spTree>
    <p:extLst>
      <p:ext uri="{BB962C8B-B14F-4D97-AF65-F5344CB8AC3E}">
        <p14:creationId xmlns:p14="http://schemas.microsoft.com/office/powerpoint/2010/main" val="30322613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914400" y="76200"/>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3600" dirty="0" smtClean="0">
                <a:solidFill>
                  <a:schemeClr val="bg1"/>
                </a:solidFill>
              </a:rPr>
              <a:t>Exercise Schedule</a:t>
            </a:r>
            <a:endParaRPr lang="en-US" sz="3600" dirty="0">
              <a:solidFill>
                <a:schemeClr val="bg1"/>
              </a:solidFill>
            </a:endParaRPr>
          </a:p>
        </p:txBody>
      </p:sp>
      <p:sp>
        <p:nvSpPr>
          <p:cNvPr id="2" name="Content Placeholder 1"/>
          <p:cNvSpPr>
            <a:spLocks noGrp="1"/>
          </p:cNvSpPr>
          <p:nvPr>
            <p:ph idx="1"/>
          </p:nvPr>
        </p:nvSpPr>
        <p:spPr>
          <a:xfrm>
            <a:off x="381000" y="1143000"/>
            <a:ext cx="7696200" cy="5486400"/>
          </a:xfrm>
        </p:spPr>
        <p:txBody>
          <a:bodyPr/>
          <a:lstStyle/>
          <a:p>
            <a:pPr marL="0" indent="0">
              <a:buNone/>
            </a:pPr>
            <a:r>
              <a:rPr lang="en-US" sz="1600" b="1" dirty="0"/>
              <a:t>How Much Exercise Does a Dog Need Every Day</a:t>
            </a:r>
            <a:r>
              <a:rPr lang="en-US" sz="1600" b="1" dirty="0" smtClean="0"/>
              <a:t>?</a:t>
            </a:r>
            <a:endParaRPr lang="en-US" dirty="0"/>
          </a:p>
          <a:p>
            <a:r>
              <a:rPr lang="en-US" sz="1600" dirty="0" smtClean="0"/>
              <a:t>The </a:t>
            </a:r>
            <a:r>
              <a:rPr lang="en-US" sz="1600" dirty="0"/>
              <a:t>answer varies from dog to dog and is dependent on age, health, and breed. There are a few standard guidelines you can follow, however, to make sure that your dog is getting all the exercise she needs</a:t>
            </a:r>
            <a:r>
              <a:rPr lang="en-US" sz="1600" dirty="0" smtClean="0"/>
              <a:t>.</a:t>
            </a:r>
          </a:p>
          <a:p>
            <a:r>
              <a:rPr lang="en-US" sz="1600" dirty="0"/>
              <a:t>Puppies generally have more energy than adult dogs and so require more exercise in short </a:t>
            </a:r>
            <a:r>
              <a:rPr lang="en-US" sz="1600" dirty="0" smtClean="0"/>
              <a:t>bursts. </a:t>
            </a:r>
            <a:r>
              <a:rPr lang="en-US" sz="1600" dirty="0"/>
              <a:t>Since puppies are constantly growing, including several short walks or play sessions throughout the day is a safer choice than going for one really long walk, as this can be too hard on your puppy’s developing body. </a:t>
            </a:r>
            <a:endParaRPr lang="en-US" sz="1600" dirty="0" smtClean="0"/>
          </a:p>
          <a:p>
            <a:pPr marL="0" indent="0">
              <a:buNone/>
            </a:pPr>
            <a:r>
              <a:rPr lang="en-US" sz="1600" b="1" dirty="0"/>
              <a:t>How Much Exercise Does an Adult Dog Need?</a:t>
            </a:r>
          </a:p>
          <a:p>
            <a:r>
              <a:rPr lang="en-US" sz="1600" dirty="0"/>
              <a:t>Your dog’s breed heavily influences the level of physical activity he needs. High-energy breeds, such as Border </a:t>
            </a:r>
            <a:r>
              <a:rPr lang="en-US" sz="1600" dirty="0" smtClean="0"/>
              <a:t>Collies, </a:t>
            </a:r>
            <a:r>
              <a:rPr lang="en-US" sz="1600" dirty="0"/>
              <a:t>require a lot more exercise than low-energy breeds like the </a:t>
            </a:r>
            <a:r>
              <a:rPr lang="en-US" sz="1600" dirty="0" smtClean="0"/>
              <a:t>Basset </a:t>
            </a:r>
            <a:r>
              <a:rPr lang="en-US" sz="1600" dirty="0"/>
              <a:t>Hound</a:t>
            </a:r>
            <a:r>
              <a:rPr lang="en-US" sz="1600" dirty="0" smtClean="0"/>
              <a:t>.</a:t>
            </a:r>
          </a:p>
          <a:p>
            <a:pPr marL="0" indent="0">
              <a:buNone/>
            </a:pPr>
            <a:r>
              <a:rPr lang="en-US" sz="1600" b="1" dirty="0"/>
              <a:t>Benefits of Exercise for Dogs</a:t>
            </a:r>
          </a:p>
          <a:p>
            <a:r>
              <a:rPr lang="en-US" sz="1600" dirty="0"/>
              <a:t>Big or small, young or old, dogs need to exercise daily. While the age and breed of your dog may affect your dog’s ability to exercise, all dogs still need to take part in some form of daily physical activity.</a:t>
            </a:r>
          </a:p>
          <a:p>
            <a:r>
              <a:rPr lang="en-US" sz="1600" dirty="0"/>
              <a:t>Exercise tones a dog’s muscles, helps the body and metabolic system to function properly, and engages the mind.</a:t>
            </a:r>
          </a:p>
          <a:p>
            <a:endParaRPr lang="en-US" sz="1600" dirty="0"/>
          </a:p>
          <a:p>
            <a:endParaRPr lang="en-US" sz="1600" b="1" dirty="0" smtClean="0"/>
          </a:p>
        </p:txBody>
      </p:sp>
    </p:spTree>
    <p:extLst>
      <p:ext uri="{BB962C8B-B14F-4D97-AF65-F5344CB8AC3E}">
        <p14:creationId xmlns:p14="http://schemas.microsoft.com/office/powerpoint/2010/main" val="35103848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914400" y="76200"/>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3600" dirty="0" smtClean="0">
                <a:solidFill>
                  <a:schemeClr val="bg1"/>
                </a:solidFill>
              </a:rPr>
              <a:t>Housing/Shelter Arrangements</a:t>
            </a:r>
            <a:endParaRPr lang="en-US" sz="3600" dirty="0">
              <a:solidFill>
                <a:schemeClr val="bg1"/>
              </a:solidFill>
            </a:endParaRPr>
          </a:p>
        </p:txBody>
      </p:sp>
      <p:sp>
        <p:nvSpPr>
          <p:cNvPr id="2" name="Content Placeholder 1"/>
          <p:cNvSpPr>
            <a:spLocks noGrp="1"/>
          </p:cNvSpPr>
          <p:nvPr>
            <p:ph idx="1"/>
          </p:nvPr>
        </p:nvSpPr>
        <p:spPr>
          <a:xfrm>
            <a:off x="304800" y="1143000"/>
            <a:ext cx="4572000" cy="3429000"/>
          </a:xfrm>
        </p:spPr>
        <p:txBody>
          <a:bodyPr/>
          <a:lstStyle/>
          <a:p>
            <a:r>
              <a:rPr lang="en-US" sz="1800" dirty="0" smtClean="0"/>
              <a:t>Many dogs live indoors with their owners, while others spend most of their lives outside.</a:t>
            </a:r>
          </a:p>
          <a:p>
            <a:r>
              <a:rPr lang="en-US" sz="1800" dirty="0" smtClean="0"/>
              <a:t>All dogs are not necessarily outdoor dogs. Most small and/or short-haired dogs could freeze outside in winter temperatures.</a:t>
            </a:r>
            <a:endParaRPr lang="en-US" sz="1800" dirty="0" smtClean="0"/>
          </a:p>
          <a:p>
            <a:r>
              <a:rPr lang="en-US" sz="1800" dirty="0" smtClean="0"/>
              <a:t>Dogs that live outdoors should have access to adequate food, water, and shelter at all times.</a:t>
            </a:r>
          </a:p>
          <a:p>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1" y="3276601"/>
            <a:ext cx="3581400" cy="35814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80" y="4343400"/>
            <a:ext cx="4165600" cy="23431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941" y="1066801"/>
            <a:ext cx="3573060" cy="2209800"/>
          </a:xfrm>
          <a:prstGeom prst="rect">
            <a:avLst/>
          </a:prstGeom>
        </p:spPr>
      </p:pic>
    </p:spTree>
    <p:extLst>
      <p:ext uri="{BB962C8B-B14F-4D97-AF65-F5344CB8AC3E}">
        <p14:creationId xmlns:p14="http://schemas.microsoft.com/office/powerpoint/2010/main" val="14650281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5</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Explain the correct way to obedience train a dog and what equipment you would need. Show with your dog any three of these commands: "come", "sit", "down", "heel", "stay", "fetch" or "get it", and "drop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6741599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Obedience Training</a:t>
            </a:r>
            <a:endParaRPr lang="en-US" sz="3600" dirty="0">
              <a:solidFill>
                <a:schemeClr val="bg1"/>
              </a:solidFill>
            </a:endParaRPr>
          </a:p>
        </p:txBody>
      </p:sp>
      <p:sp>
        <p:nvSpPr>
          <p:cNvPr id="3" name="Content Placeholder 2"/>
          <p:cNvSpPr>
            <a:spLocks noGrp="1"/>
          </p:cNvSpPr>
          <p:nvPr>
            <p:ph idx="1"/>
          </p:nvPr>
        </p:nvSpPr>
        <p:spPr>
          <a:xfrm>
            <a:off x="184150" y="1066800"/>
            <a:ext cx="4572000" cy="5251450"/>
          </a:xfrm>
        </p:spPr>
        <p:txBody>
          <a:bodyPr/>
          <a:lstStyle/>
          <a:p>
            <a:pPr marL="0" indent="0">
              <a:buNone/>
            </a:pPr>
            <a:r>
              <a:rPr lang="en-US" sz="2000" b="1" dirty="0"/>
              <a:t>5 Essential Commands You Can Teach Your </a:t>
            </a:r>
            <a:r>
              <a:rPr lang="en-US" sz="2000" b="1" dirty="0" smtClean="0"/>
              <a:t>Dog</a:t>
            </a:r>
          </a:p>
          <a:p>
            <a:pPr marL="0" indent="0">
              <a:buNone/>
            </a:pPr>
            <a:endParaRPr lang="en-US" sz="1200" b="1" dirty="0" smtClean="0"/>
          </a:p>
          <a:p>
            <a:pPr marL="0" indent="0" eaLnBrk="0" hangingPunct="0">
              <a:spcBef>
                <a:spcPct val="0"/>
              </a:spcBef>
              <a:buNone/>
            </a:pPr>
            <a:r>
              <a:rPr lang="en-US" altLang="en-US" sz="1600" b="1" dirty="0" smtClean="0"/>
              <a:t>Sit </a:t>
            </a:r>
            <a:r>
              <a:rPr lang="en-US" altLang="en-US" sz="1600" dirty="0" smtClean="0"/>
              <a:t>is </a:t>
            </a:r>
            <a:r>
              <a:rPr lang="en-US" altLang="en-US" sz="1600" dirty="0"/>
              <a:t>one of the easiest dog obedience commands to teach, so it’s a good one to start </a:t>
            </a:r>
            <a:r>
              <a:rPr lang="en-US" altLang="en-US" sz="1600" dirty="0" smtClean="0"/>
              <a:t>with.</a:t>
            </a:r>
          </a:p>
          <a:p>
            <a:pPr eaLnBrk="0" hangingPunct="0">
              <a:spcBef>
                <a:spcPct val="0"/>
              </a:spcBef>
            </a:pPr>
            <a:r>
              <a:rPr lang="en-US" altLang="en-US" sz="1600" dirty="0" smtClean="0"/>
              <a:t>Hold </a:t>
            </a:r>
            <a:r>
              <a:rPr lang="en-US" altLang="en-US" sz="1600" dirty="0"/>
              <a:t>a treat </a:t>
            </a:r>
            <a:r>
              <a:rPr lang="en-US" altLang="en-US" sz="1600" dirty="0" smtClean="0"/>
              <a:t>close </a:t>
            </a:r>
            <a:r>
              <a:rPr lang="en-US" altLang="en-US" sz="1600" dirty="0"/>
              <a:t>to your dog’s nose. </a:t>
            </a:r>
            <a:endParaRPr lang="en-US" altLang="en-US" sz="1600" dirty="0" smtClean="0"/>
          </a:p>
          <a:p>
            <a:pPr eaLnBrk="0" hangingPunct="0">
              <a:spcBef>
                <a:spcPct val="0"/>
              </a:spcBef>
            </a:pPr>
            <a:r>
              <a:rPr lang="en-US" altLang="en-US" sz="1600" dirty="0" smtClean="0"/>
              <a:t>Move </a:t>
            </a:r>
            <a:r>
              <a:rPr lang="en-US" altLang="en-US" sz="1600" dirty="0"/>
              <a:t>your hand up, allowing his head to follow the treat and causing his bottom to lower. </a:t>
            </a:r>
            <a:endParaRPr lang="en-US" altLang="en-US" sz="1600" dirty="0" smtClean="0"/>
          </a:p>
          <a:p>
            <a:pPr eaLnBrk="0" hangingPunct="0">
              <a:spcBef>
                <a:spcPct val="0"/>
              </a:spcBef>
            </a:pPr>
            <a:r>
              <a:rPr lang="en-US" altLang="en-US" sz="1600" dirty="0" smtClean="0"/>
              <a:t>Once </a:t>
            </a:r>
            <a:r>
              <a:rPr lang="en-US" altLang="en-US" sz="1600" dirty="0"/>
              <a:t>he’s in sitting position, say “Sit,” give him the treat, and share affection. </a:t>
            </a:r>
            <a:endParaRPr lang="en-US" altLang="en-US" sz="1600" dirty="0" smtClean="0"/>
          </a:p>
          <a:p>
            <a:pPr eaLnBrk="0" hangingPunct="0">
              <a:spcBef>
                <a:spcPct val="0"/>
              </a:spcBef>
            </a:pPr>
            <a:r>
              <a:rPr lang="en-US" altLang="en-US" sz="1600" dirty="0" smtClean="0"/>
              <a:t>Repeat </a:t>
            </a:r>
            <a:r>
              <a:rPr lang="en-US" altLang="en-US" sz="1600" dirty="0"/>
              <a:t>this sequence a few times every day until your dog has it mastered. Then ask your dog to sit before mealtime, when leaving for walks, and during other situations where you’d like him calm and seated.</a:t>
            </a:r>
          </a:p>
          <a:p>
            <a:pPr marL="0" lvl="0" indent="0" eaLnBrk="0" hangingPunct="0">
              <a:spcBef>
                <a:spcPct val="0"/>
              </a:spcBef>
              <a:buNone/>
            </a:pPr>
            <a:endParaRPr lang="en-US" altLang="en-US" sz="1600" b="1" dirty="0" smtClean="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4828032" y="920048"/>
            <a:ext cx="4315968" cy="5937952"/>
          </a:xfrm>
          <a:prstGeom prst="rect">
            <a:avLst/>
          </a:prstGeom>
        </p:spPr>
      </p:pic>
    </p:spTree>
    <p:extLst>
      <p:ext uri="{BB962C8B-B14F-4D97-AF65-F5344CB8AC3E}">
        <p14:creationId xmlns:p14="http://schemas.microsoft.com/office/powerpoint/2010/main" val="3979211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smtClean="0">
                <a:solidFill>
                  <a:srgbClr val="4D4D4D"/>
                </a:solidFill>
              </a:rPr>
              <a:t>Dog Care Merit Badge Requirements</a:t>
            </a:r>
            <a:endParaRPr lang="en-US" altLang="en-US" sz="3200" dirty="0">
              <a:solidFill>
                <a:srgbClr val="4D4D4D"/>
              </a:solidFill>
            </a:endParaRP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8"/>
            </a:pPr>
            <a:r>
              <a:rPr lang="en-US" sz="1600" dirty="0" smtClean="0"/>
              <a:t>Visit </a:t>
            </a:r>
            <a:r>
              <a:rPr lang="en-US" sz="1600" dirty="0"/>
              <a:t>a veterinary hospital or an animal shelter and give a report about your visit to your counselor.</a:t>
            </a:r>
          </a:p>
          <a:p>
            <a:pPr>
              <a:buFont typeface="+mj-lt"/>
              <a:buAutoNum type="arabicPeriod" startAt="8"/>
            </a:pPr>
            <a:r>
              <a:rPr lang="en-US" sz="1600" dirty="0"/>
              <a:t>Know the laws and ordinances involving dogs that are in force in your community.</a:t>
            </a:r>
          </a:p>
          <a:p>
            <a:pPr>
              <a:buFont typeface="+mj-lt"/>
              <a:buAutoNum type="arabicPeriod" startAt="8"/>
            </a:pPr>
            <a:r>
              <a:rPr lang="en-US" sz="1600" dirty="0"/>
              <a:t>Learn about three career opportunities for working with dogs. Pick one and find out about the education, training, and experience required for this career, and discuss this with your counselor. Tell why this profession interests you.</a:t>
            </a:r>
          </a:p>
          <a:p>
            <a:pPr>
              <a:lnSpc>
                <a:spcPct val="80000"/>
              </a:lnSpc>
              <a:buFont typeface="+mj-lt"/>
              <a:buAutoNum type="arabicPeriod" startAt="8"/>
            </a:pPr>
            <a:endParaRPr lang="en-US" altLang="en-US" sz="1600" dirty="0">
              <a:solidFill>
                <a:srgbClr val="4D4D4D"/>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1961758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4267200" cy="5251450"/>
          </a:xfrm>
        </p:spPr>
        <p:txBody>
          <a:bodyPr/>
          <a:lstStyle/>
          <a:p>
            <a:pPr marL="0" indent="0">
              <a:buNone/>
            </a:pPr>
            <a:r>
              <a:rPr lang="en-US" sz="2000" b="1" dirty="0"/>
              <a:t>5 Essential Commands You Can Teach Your </a:t>
            </a:r>
            <a:r>
              <a:rPr lang="en-US" sz="2000" b="1" dirty="0" smtClean="0"/>
              <a:t>Dog</a:t>
            </a:r>
          </a:p>
          <a:p>
            <a:pPr marL="0" indent="0">
              <a:buNone/>
            </a:pPr>
            <a:endParaRPr lang="en-US" sz="1200" b="1" dirty="0" smtClean="0"/>
          </a:p>
          <a:p>
            <a:pPr marL="0" lvl="0" indent="0" eaLnBrk="0" hangingPunct="0">
              <a:spcBef>
                <a:spcPct val="0"/>
              </a:spcBef>
              <a:buNone/>
            </a:pPr>
            <a:r>
              <a:rPr lang="en-US" altLang="en-US" sz="1600" b="1" dirty="0" smtClean="0"/>
              <a:t>Come </a:t>
            </a:r>
            <a:r>
              <a:rPr lang="en-US" altLang="en-US" sz="1600" dirty="0" smtClean="0"/>
              <a:t>is a </a:t>
            </a:r>
            <a:r>
              <a:rPr lang="en-US" altLang="en-US" sz="1600" dirty="0"/>
              <a:t>command </a:t>
            </a:r>
            <a:r>
              <a:rPr lang="en-US" altLang="en-US" sz="1600" dirty="0" smtClean="0"/>
              <a:t>that can </a:t>
            </a:r>
            <a:r>
              <a:rPr lang="en-US" altLang="en-US" sz="1600" dirty="0"/>
              <a:t>help keep a dog out of trouble, bringing him back to you if you lose grip on the </a:t>
            </a:r>
            <a:r>
              <a:rPr lang="en-US" altLang="en-US" sz="1600" dirty="0" smtClean="0"/>
              <a:t>leash or </a:t>
            </a:r>
            <a:r>
              <a:rPr lang="en-US" altLang="en-US" sz="1600" dirty="0"/>
              <a:t>accidentally leave the front door open.</a:t>
            </a:r>
          </a:p>
          <a:p>
            <a:pPr eaLnBrk="0" hangingPunct="0">
              <a:spcBef>
                <a:spcPct val="0"/>
              </a:spcBef>
            </a:pPr>
            <a:r>
              <a:rPr lang="en-US" altLang="en-US" sz="1600" dirty="0"/>
              <a:t>Put a </a:t>
            </a:r>
            <a:r>
              <a:rPr lang="en-US" altLang="en-US" sz="1600" dirty="0" smtClean="0"/>
              <a:t>leash </a:t>
            </a:r>
            <a:r>
              <a:rPr lang="en-US" altLang="en-US" sz="1600" dirty="0"/>
              <a:t>and collar </a:t>
            </a:r>
            <a:r>
              <a:rPr lang="en-US" altLang="en-US" sz="1600" dirty="0" smtClean="0"/>
              <a:t>on </a:t>
            </a:r>
            <a:r>
              <a:rPr lang="en-US" altLang="en-US" sz="1600" dirty="0"/>
              <a:t>your dog. </a:t>
            </a:r>
          </a:p>
          <a:p>
            <a:pPr eaLnBrk="0" hangingPunct="0">
              <a:spcBef>
                <a:spcPct val="0"/>
              </a:spcBef>
            </a:pPr>
            <a:r>
              <a:rPr lang="en-US" altLang="en-US" sz="1600" dirty="0"/>
              <a:t>Go down to his level and say, “Come,” while gently pulling on the leash. </a:t>
            </a:r>
          </a:p>
          <a:p>
            <a:pPr eaLnBrk="0" hangingPunct="0">
              <a:spcBef>
                <a:spcPct val="0"/>
              </a:spcBef>
            </a:pPr>
            <a:r>
              <a:rPr lang="en-US" altLang="en-US" sz="1600" dirty="0"/>
              <a:t>When he gets to you, reward him with affection and a treat. </a:t>
            </a:r>
          </a:p>
          <a:p>
            <a:pPr eaLnBrk="0" hangingPunct="0">
              <a:spcBef>
                <a:spcPct val="0"/>
              </a:spcBef>
            </a:pPr>
            <a:r>
              <a:rPr lang="en-US" altLang="en-US" sz="1600" dirty="0"/>
              <a:t>Once he’s mastered it with the leash, remove it — and practice the command in a safe, enclosed area</a:t>
            </a:r>
            <a:r>
              <a:rPr lang="en-US" altLang="en-US" sz="1600" dirty="0" smtClean="0"/>
              <a:t>.</a:t>
            </a:r>
            <a:endParaRPr lang="en-US" altLang="en-US" sz="1600" b="1" dirty="0"/>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943812"/>
            <a:ext cx="4331208" cy="5914188"/>
          </a:xfrm>
          <a:prstGeom prst="rect">
            <a:avLst/>
          </a:prstGeom>
        </p:spPr>
      </p:pic>
      <p:sp>
        <p:nvSpPr>
          <p:cNvPr id="18" name="Title 1"/>
          <p:cNvSpPr>
            <a:spLocks noGrp="1"/>
          </p:cNvSpPr>
          <p:nvPr>
            <p:ph type="title"/>
          </p:nvPr>
        </p:nvSpPr>
        <p:spPr>
          <a:xfrm>
            <a:off x="914400" y="152400"/>
            <a:ext cx="7315200" cy="715962"/>
          </a:xfrm>
        </p:spPr>
        <p:txBody>
          <a:bodyPr/>
          <a:lstStyle/>
          <a:p>
            <a:r>
              <a:rPr lang="en-US" sz="3600" dirty="0" smtClean="0">
                <a:solidFill>
                  <a:schemeClr val="bg1"/>
                </a:solidFill>
              </a:rPr>
              <a:t>Obedience Training</a:t>
            </a:r>
            <a:endParaRPr lang="en-US" sz="3600" dirty="0">
              <a:solidFill>
                <a:schemeClr val="bg1"/>
              </a:solidFill>
            </a:endParaRPr>
          </a:p>
        </p:txBody>
      </p:sp>
    </p:spTree>
    <p:extLst>
      <p:ext uri="{BB962C8B-B14F-4D97-AF65-F5344CB8AC3E}">
        <p14:creationId xmlns:p14="http://schemas.microsoft.com/office/powerpoint/2010/main" val="16358149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Obedience Training</a:t>
            </a:r>
            <a:endParaRPr lang="en-US" sz="3600" dirty="0">
              <a:solidFill>
                <a:schemeClr val="bg1"/>
              </a:solidFill>
            </a:endParaRPr>
          </a:p>
        </p:txBody>
      </p:sp>
      <p:sp>
        <p:nvSpPr>
          <p:cNvPr id="3" name="Content Placeholder 2"/>
          <p:cNvSpPr>
            <a:spLocks noGrp="1"/>
          </p:cNvSpPr>
          <p:nvPr>
            <p:ph idx="1"/>
          </p:nvPr>
        </p:nvSpPr>
        <p:spPr>
          <a:xfrm>
            <a:off x="222250" y="990600"/>
            <a:ext cx="5035550" cy="5867400"/>
          </a:xfrm>
        </p:spPr>
        <p:txBody>
          <a:bodyPr/>
          <a:lstStyle/>
          <a:p>
            <a:pPr marL="0" indent="0">
              <a:buNone/>
            </a:pPr>
            <a:r>
              <a:rPr lang="en-US" sz="2000" b="1" dirty="0"/>
              <a:t>5 Essential Commands You Can Teach Your </a:t>
            </a:r>
            <a:r>
              <a:rPr lang="en-US" sz="2000" b="1" dirty="0" smtClean="0"/>
              <a:t>Dog</a:t>
            </a:r>
          </a:p>
          <a:p>
            <a:pPr marL="0" indent="0">
              <a:buNone/>
            </a:pPr>
            <a:endParaRPr lang="en-US" sz="1200" b="1" dirty="0" smtClean="0"/>
          </a:p>
          <a:p>
            <a:pPr marL="0" lvl="0" indent="0" eaLnBrk="0" hangingPunct="0">
              <a:spcBef>
                <a:spcPct val="0"/>
              </a:spcBef>
              <a:buNone/>
            </a:pPr>
            <a:r>
              <a:rPr lang="en-US" altLang="en-US" sz="1600" b="1" dirty="0" smtClean="0"/>
              <a:t>Down </a:t>
            </a:r>
            <a:r>
              <a:rPr lang="en-US" altLang="en-US" sz="1600" dirty="0" smtClean="0"/>
              <a:t>can </a:t>
            </a:r>
            <a:r>
              <a:rPr lang="en-US" altLang="en-US" sz="1600" dirty="0"/>
              <a:t>be one of the more difficult commands in dog obedience training. Why? Because the position is a submissive posture. You can help by keeping training positive and relaxed, particularly with fearful or anxious dogs.</a:t>
            </a:r>
          </a:p>
          <a:p>
            <a:pPr eaLnBrk="0" hangingPunct="0">
              <a:spcBef>
                <a:spcPct val="0"/>
              </a:spcBef>
            </a:pPr>
            <a:r>
              <a:rPr lang="en-US" altLang="en-US" sz="1600" dirty="0"/>
              <a:t>Find a particularly good smelling treat  , and hold it in your closed fist. </a:t>
            </a:r>
          </a:p>
          <a:p>
            <a:pPr eaLnBrk="0" hangingPunct="0">
              <a:spcBef>
                <a:spcPct val="0"/>
              </a:spcBef>
            </a:pPr>
            <a:r>
              <a:rPr lang="en-US" altLang="en-US" sz="1600" dirty="0"/>
              <a:t>Hold your hand up to your dog’s snout. When he sniffs it, move your hand to the floor, so he follows. </a:t>
            </a:r>
          </a:p>
          <a:p>
            <a:pPr eaLnBrk="0" hangingPunct="0">
              <a:spcBef>
                <a:spcPct val="0"/>
              </a:spcBef>
            </a:pPr>
            <a:r>
              <a:rPr lang="en-US" altLang="en-US" sz="1600" dirty="0"/>
              <a:t>Then slide your hand along the ground in front of him to encourage his body to follow his head. </a:t>
            </a:r>
          </a:p>
          <a:p>
            <a:pPr eaLnBrk="0" hangingPunct="0">
              <a:spcBef>
                <a:spcPct val="0"/>
              </a:spcBef>
            </a:pPr>
            <a:r>
              <a:rPr lang="en-US" altLang="en-US" sz="1600" dirty="0"/>
              <a:t>Once he’s in the down position, say “Down,” give him the treat  , and share affection. </a:t>
            </a:r>
          </a:p>
          <a:p>
            <a:pPr eaLnBrk="0" hangingPunct="0">
              <a:spcBef>
                <a:spcPct val="0"/>
              </a:spcBef>
            </a:pPr>
            <a:r>
              <a:rPr lang="en-US" altLang="en-US" sz="1600" dirty="0"/>
              <a:t>Repeat it every day. If your dog tries to sit up or lunges toward your hand, say “No” and take your hand away. Don’t push him into a down position, and encourage every step your dog takes toward the right position. After all, he’s working hard to figure it out</a:t>
            </a:r>
            <a:r>
              <a:rPr lang="en-US" altLang="en-US" sz="1600" dirty="0" smtClean="0"/>
              <a:t>!</a:t>
            </a:r>
          </a:p>
          <a:p>
            <a:pPr marL="0" indent="0" eaLnBrk="0" hangingPunct="0">
              <a:spcBef>
                <a:spcPct val="0"/>
              </a:spcBef>
              <a:buNone/>
            </a:pPr>
            <a:endParaRPr lang="en-US" altLang="en-US" sz="16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5159252" y="0"/>
            <a:ext cx="3984748" cy="6858000"/>
          </a:xfrm>
          <a:prstGeom prst="rect">
            <a:avLst/>
          </a:prstGeom>
        </p:spPr>
      </p:pic>
    </p:spTree>
    <p:extLst>
      <p:ext uri="{BB962C8B-B14F-4D97-AF65-F5344CB8AC3E}">
        <p14:creationId xmlns:p14="http://schemas.microsoft.com/office/powerpoint/2010/main" val="39786347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Obedience Training</a:t>
            </a:r>
            <a:endParaRPr lang="en-US" sz="3600" dirty="0">
              <a:solidFill>
                <a:schemeClr val="bg1"/>
              </a:solidFill>
            </a:endParaRPr>
          </a:p>
        </p:txBody>
      </p:sp>
      <p:sp>
        <p:nvSpPr>
          <p:cNvPr id="3" name="Content Placeholder 2"/>
          <p:cNvSpPr>
            <a:spLocks noGrp="1"/>
          </p:cNvSpPr>
          <p:nvPr>
            <p:ph idx="1"/>
          </p:nvPr>
        </p:nvSpPr>
        <p:spPr>
          <a:xfrm>
            <a:off x="228600" y="1143000"/>
            <a:ext cx="4371975" cy="5486400"/>
          </a:xfrm>
        </p:spPr>
        <p:txBody>
          <a:bodyPr/>
          <a:lstStyle/>
          <a:p>
            <a:pPr marL="0" indent="0">
              <a:buNone/>
            </a:pPr>
            <a:r>
              <a:rPr lang="en-US" sz="2000" b="1" dirty="0"/>
              <a:t>5 Essential Commands You Can Teach Your </a:t>
            </a:r>
            <a:r>
              <a:rPr lang="en-US" sz="2000" b="1" dirty="0" smtClean="0"/>
              <a:t>Dog</a:t>
            </a:r>
          </a:p>
          <a:p>
            <a:pPr marL="0" indent="0">
              <a:buNone/>
            </a:pPr>
            <a:endParaRPr lang="en-US" sz="1200" b="1" dirty="0" smtClean="0"/>
          </a:p>
          <a:p>
            <a:pPr marL="0" lvl="0" indent="0" eaLnBrk="0" hangingPunct="0">
              <a:spcBef>
                <a:spcPct val="0"/>
              </a:spcBef>
              <a:buNone/>
            </a:pPr>
            <a:r>
              <a:rPr lang="en-US" altLang="en-US" sz="1600" b="1" dirty="0" smtClean="0"/>
              <a:t>Stay. </a:t>
            </a:r>
            <a:r>
              <a:rPr lang="en-US" altLang="en-US" sz="1600" dirty="0" smtClean="0"/>
              <a:t>Before </a:t>
            </a:r>
            <a:r>
              <a:rPr lang="en-US" altLang="en-US" sz="1600" dirty="0"/>
              <a:t>attempting this one, make sure your dog is an expert at the “Sit” command.</a:t>
            </a:r>
          </a:p>
          <a:p>
            <a:pPr eaLnBrk="0" hangingPunct="0">
              <a:spcBef>
                <a:spcPct val="0"/>
              </a:spcBef>
            </a:pPr>
            <a:r>
              <a:rPr lang="en-US" altLang="en-US" sz="1600" dirty="0"/>
              <a:t>First, ask your dog to “Sit.” </a:t>
            </a:r>
          </a:p>
          <a:p>
            <a:pPr eaLnBrk="0" hangingPunct="0">
              <a:spcBef>
                <a:spcPct val="0"/>
              </a:spcBef>
            </a:pPr>
            <a:r>
              <a:rPr lang="en-US" altLang="en-US" sz="1600" dirty="0"/>
              <a:t>Then open the palm of your hand in front of you, and say “Stay.” </a:t>
            </a:r>
          </a:p>
          <a:p>
            <a:pPr eaLnBrk="0" hangingPunct="0">
              <a:spcBef>
                <a:spcPct val="0"/>
              </a:spcBef>
            </a:pPr>
            <a:r>
              <a:rPr lang="en-US" altLang="en-US" sz="1600" dirty="0"/>
              <a:t>Take a few steps back. Reward him with a treat and affection if he stays. </a:t>
            </a:r>
          </a:p>
          <a:p>
            <a:pPr eaLnBrk="0" hangingPunct="0">
              <a:spcBef>
                <a:spcPct val="0"/>
              </a:spcBef>
            </a:pPr>
            <a:r>
              <a:rPr lang="en-US" altLang="en-US" sz="1600" dirty="0"/>
              <a:t>Gradually increase the number of steps you take before giving the treat  . </a:t>
            </a:r>
          </a:p>
          <a:p>
            <a:pPr eaLnBrk="0" hangingPunct="0">
              <a:spcBef>
                <a:spcPct val="0"/>
              </a:spcBef>
            </a:pPr>
            <a:r>
              <a:rPr lang="en-US" altLang="en-US" sz="1600" dirty="0"/>
              <a:t>Always reward your pup for staying put — even if it’s just for a few seconds. </a:t>
            </a:r>
          </a:p>
          <a:p>
            <a:pPr eaLnBrk="0" hangingPunct="0">
              <a:spcBef>
                <a:spcPct val="0"/>
              </a:spcBef>
            </a:pPr>
            <a:r>
              <a:rPr lang="en-US" altLang="en-US" sz="1600" dirty="0"/>
              <a:t>This is an exercise in self-control for your dog, so don’t be discouraged if it takes a while to master, particularly for puppies and high-energy dogs. After all, they want to be on the move and not just sitting there waiting</a:t>
            </a:r>
            <a:r>
              <a:rPr lang="en-US" altLang="en-US" sz="1600" dirty="0" smtClean="0"/>
              <a:t>.</a:t>
            </a:r>
            <a:endParaRPr lang="en-US" altLang="en-US" sz="16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096" y="990600"/>
            <a:ext cx="4627904" cy="5867400"/>
          </a:xfrm>
          <a:prstGeom prst="rect">
            <a:avLst/>
          </a:prstGeom>
        </p:spPr>
      </p:pic>
    </p:spTree>
    <p:extLst>
      <p:ext uri="{BB962C8B-B14F-4D97-AF65-F5344CB8AC3E}">
        <p14:creationId xmlns:p14="http://schemas.microsoft.com/office/powerpoint/2010/main" val="4895390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Obedience Training</a:t>
            </a:r>
            <a:endParaRPr lang="en-US" sz="3600" dirty="0">
              <a:solidFill>
                <a:schemeClr val="bg1"/>
              </a:solidFill>
            </a:endParaRPr>
          </a:p>
        </p:txBody>
      </p:sp>
      <p:sp>
        <p:nvSpPr>
          <p:cNvPr id="3" name="Content Placeholder 2"/>
          <p:cNvSpPr>
            <a:spLocks noGrp="1"/>
          </p:cNvSpPr>
          <p:nvPr>
            <p:ph idx="1"/>
          </p:nvPr>
        </p:nvSpPr>
        <p:spPr>
          <a:xfrm>
            <a:off x="228600" y="1182688"/>
            <a:ext cx="6057773" cy="5522912"/>
          </a:xfrm>
        </p:spPr>
        <p:txBody>
          <a:bodyPr/>
          <a:lstStyle/>
          <a:p>
            <a:pPr marL="0" indent="0">
              <a:buNone/>
            </a:pPr>
            <a:r>
              <a:rPr lang="en-US" sz="2000" b="1" dirty="0"/>
              <a:t>5 Essential Commands You Can Teach Your </a:t>
            </a:r>
            <a:r>
              <a:rPr lang="en-US" sz="2000" b="1" dirty="0" smtClean="0"/>
              <a:t>Dog</a:t>
            </a:r>
          </a:p>
          <a:p>
            <a:pPr marL="0" indent="0">
              <a:buNone/>
            </a:pPr>
            <a:endParaRPr lang="en-US" sz="1200" b="1" dirty="0" smtClean="0"/>
          </a:p>
          <a:p>
            <a:pPr marL="0" lvl="0" indent="0" eaLnBrk="0" hangingPunct="0">
              <a:spcBef>
                <a:spcPct val="0"/>
              </a:spcBef>
              <a:buNone/>
            </a:pPr>
            <a:r>
              <a:rPr lang="en-US" altLang="en-US" sz="1600" b="1" dirty="0" smtClean="0"/>
              <a:t>Leave </a:t>
            </a:r>
            <a:r>
              <a:rPr lang="en-US" altLang="en-US" sz="1600" b="1" dirty="0" smtClean="0"/>
              <a:t>It</a:t>
            </a:r>
            <a:endParaRPr lang="en-US" altLang="en-US" sz="1600" b="1" dirty="0"/>
          </a:p>
          <a:p>
            <a:pPr marL="0" lvl="0" indent="0" eaLnBrk="0" hangingPunct="0">
              <a:spcBef>
                <a:spcPct val="0"/>
              </a:spcBef>
              <a:buNone/>
            </a:pPr>
            <a:r>
              <a:rPr lang="en-US" altLang="en-US" sz="1600" dirty="0"/>
              <a:t>This can help keep your dog safe when his curiosity gets the better of him, like if he smells something intriguing but possibly dangerous on the ground! The goal is to teach your pup that he gets something even better for ignoring the other item.</a:t>
            </a:r>
          </a:p>
          <a:p>
            <a:pPr marL="0" lvl="0" indent="0" eaLnBrk="0" hangingPunct="0">
              <a:spcBef>
                <a:spcPct val="0"/>
              </a:spcBef>
            </a:pPr>
            <a:r>
              <a:rPr lang="en-US" altLang="en-US" sz="1600" dirty="0"/>
              <a:t>Place a treat </a:t>
            </a:r>
            <a:r>
              <a:rPr lang="en-US" altLang="en-US" sz="1600" dirty="0" smtClean="0"/>
              <a:t>in </a:t>
            </a:r>
            <a:r>
              <a:rPr lang="en-US" altLang="en-US" sz="1600" dirty="0"/>
              <a:t>both hands. </a:t>
            </a:r>
          </a:p>
          <a:p>
            <a:pPr marL="0" lvl="0" indent="0" eaLnBrk="0" hangingPunct="0">
              <a:spcBef>
                <a:spcPct val="0"/>
              </a:spcBef>
            </a:pPr>
            <a:r>
              <a:rPr lang="en-US" altLang="en-US" sz="1600" dirty="0"/>
              <a:t>Show him one enclosed fist with the treat </a:t>
            </a:r>
            <a:r>
              <a:rPr lang="en-US" altLang="en-US" sz="1600" dirty="0" smtClean="0"/>
              <a:t>inside</a:t>
            </a:r>
            <a:r>
              <a:rPr lang="en-US" altLang="en-US" sz="1600" dirty="0"/>
              <a:t>, and say, “Leave it.” </a:t>
            </a:r>
          </a:p>
          <a:p>
            <a:pPr marL="0" lvl="0" indent="0" eaLnBrk="0" hangingPunct="0">
              <a:spcBef>
                <a:spcPct val="0"/>
              </a:spcBef>
            </a:pPr>
            <a:r>
              <a:rPr lang="en-US" altLang="en-US" sz="1600" dirty="0"/>
              <a:t>Let him lick, sniff, mouth, paw, and bark to try to get it — and ignore the behaviors. </a:t>
            </a:r>
          </a:p>
          <a:p>
            <a:pPr marL="0" lvl="0" indent="0" eaLnBrk="0" hangingPunct="0">
              <a:spcBef>
                <a:spcPct val="0"/>
              </a:spcBef>
            </a:pPr>
            <a:r>
              <a:rPr lang="en-US" altLang="en-US" sz="1600" dirty="0"/>
              <a:t>Once he stops trying, give him the treat from the other hand. </a:t>
            </a:r>
          </a:p>
          <a:p>
            <a:pPr marL="0" lvl="0" indent="0" eaLnBrk="0" hangingPunct="0">
              <a:spcBef>
                <a:spcPct val="0"/>
              </a:spcBef>
            </a:pPr>
            <a:r>
              <a:rPr lang="en-US" altLang="en-US" sz="1600" dirty="0"/>
              <a:t>Repeat until your dog moves away from that first fist when you say, “Leave it.” </a:t>
            </a:r>
          </a:p>
          <a:p>
            <a:pPr marL="0" lvl="0" indent="0" eaLnBrk="0" hangingPunct="0">
              <a:spcBef>
                <a:spcPct val="0"/>
              </a:spcBef>
            </a:pPr>
            <a:r>
              <a:rPr lang="en-US" altLang="en-US" sz="1600" dirty="0"/>
              <a:t>Next, only give your dog the treat when he moves away from that first fist and also looks up at you. </a:t>
            </a:r>
          </a:p>
          <a:p>
            <a:pPr marL="0" lvl="0" indent="0" eaLnBrk="0" hangingPunct="0">
              <a:spcBef>
                <a:spcPct val="0"/>
              </a:spcBef>
              <a:buNone/>
            </a:pPr>
            <a:r>
              <a:rPr lang="en-US" altLang="en-US" sz="1600" dirty="0"/>
              <a:t>Once your dog consistently moves away from the first treat and gives you eye contact when you say the command, you’re ready to take it up a notch. For this, use two different treats — one that’s just all right and one that’s a particularly good smelling and tasty favorite for your pup</a:t>
            </a:r>
            <a:r>
              <a:rPr lang="en-US" altLang="en-US" sz="1600" dirty="0" smtClean="0"/>
              <a:t>.</a:t>
            </a:r>
            <a:endParaRPr lang="en-US" sz="16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295400"/>
            <a:ext cx="2895600" cy="3523764"/>
          </a:xfrm>
          <a:prstGeom prst="rect">
            <a:avLst/>
          </a:prstGeom>
        </p:spPr>
      </p:pic>
    </p:spTree>
    <p:extLst>
      <p:ext uri="{BB962C8B-B14F-4D97-AF65-F5344CB8AC3E}">
        <p14:creationId xmlns:p14="http://schemas.microsoft.com/office/powerpoint/2010/main" val="35052962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Obedience Training</a:t>
            </a:r>
            <a:endParaRPr lang="en-US" sz="3600" dirty="0">
              <a:solidFill>
                <a:schemeClr val="bg1"/>
              </a:solidFill>
            </a:endParaRPr>
          </a:p>
        </p:txBody>
      </p:sp>
      <p:sp>
        <p:nvSpPr>
          <p:cNvPr id="3" name="Content Placeholder 2"/>
          <p:cNvSpPr>
            <a:spLocks noGrp="1"/>
          </p:cNvSpPr>
          <p:nvPr>
            <p:ph idx="1"/>
          </p:nvPr>
        </p:nvSpPr>
        <p:spPr>
          <a:xfrm>
            <a:off x="434975" y="1182688"/>
            <a:ext cx="7848600" cy="5486400"/>
          </a:xfrm>
        </p:spPr>
        <p:txBody>
          <a:bodyPr/>
          <a:lstStyle/>
          <a:p>
            <a:pPr marL="0" indent="0">
              <a:buNone/>
            </a:pPr>
            <a:r>
              <a:rPr lang="en-US" sz="2000" b="1" dirty="0"/>
              <a:t>5 Essential Commands You Can Teach Your </a:t>
            </a:r>
            <a:r>
              <a:rPr lang="en-US" sz="2000" b="1" dirty="0" smtClean="0"/>
              <a:t>Dog</a:t>
            </a:r>
          </a:p>
          <a:p>
            <a:pPr marL="0" indent="0">
              <a:buNone/>
            </a:pPr>
            <a:endParaRPr lang="en-US" sz="1200" b="1" dirty="0" smtClean="0"/>
          </a:p>
          <a:p>
            <a:pPr marL="0" lvl="0" indent="0" eaLnBrk="0" hangingPunct="0">
              <a:spcBef>
                <a:spcPct val="0"/>
              </a:spcBef>
              <a:buNone/>
            </a:pPr>
            <a:r>
              <a:rPr lang="en-US" altLang="en-US" sz="1600" b="1" dirty="0" smtClean="0"/>
              <a:t>Leave </a:t>
            </a:r>
            <a:r>
              <a:rPr lang="en-US" altLang="en-US" sz="1600" b="1" dirty="0" smtClean="0"/>
              <a:t>It </a:t>
            </a:r>
            <a:r>
              <a:rPr lang="en-US" altLang="en-US" sz="1600" b="1" dirty="0" smtClean="0"/>
              <a:t>(continued)</a:t>
            </a:r>
            <a:endParaRPr lang="en-US" altLang="en-US" sz="1600" b="1" dirty="0"/>
          </a:p>
          <a:p>
            <a:pPr eaLnBrk="0" hangingPunct="0">
              <a:spcBef>
                <a:spcPct val="0"/>
              </a:spcBef>
            </a:pPr>
            <a:r>
              <a:rPr lang="en-US" altLang="en-US" sz="1600" dirty="0" smtClean="0"/>
              <a:t>Say </a:t>
            </a:r>
            <a:r>
              <a:rPr lang="en-US" altLang="en-US" sz="1600" dirty="0"/>
              <a:t>“Leave it,” place the less attractive treat on the floor, and cover it with your hand. </a:t>
            </a:r>
          </a:p>
          <a:p>
            <a:pPr eaLnBrk="0" hangingPunct="0">
              <a:spcBef>
                <a:spcPct val="0"/>
              </a:spcBef>
            </a:pPr>
            <a:r>
              <a:rPr lang="en-US" altLang="en-US" sz="1600" dirty="0"/>
              <a:t>Wait until your dog ignores that treat and looks at you. Then remove that treat </a:t>
            </a:r>
            <a:r>
              <a:rPr lang="en-US" altLang="en-US" sz="1600" dirty="0" smtClean="0"/>
              <a:t>from </a:t>
            </a:r>
            <a:r>
              <a:rPr lang="en-US" altLang="en-US" sz="1600" dirty="0"/>
              <a:t>the floor, give him the better treat and share affection immediately. </a:t>
            </a:r>
          </a:p>
          <a:p>
            <a:pPr eaLnBrk="0" hangingPunct="0">
              <a:spcBef>
                <a:spcPct val="0"/>
              </a:spcBef>
            </a:pPr>
            <a:r>
              <a:rPr lang="en-US" altLang="en-US" sz="1600" dirty="0"/>
              <a:t>Once he’s got it, place the less tasty treat on the floor… but don’t completely cover it with your hand. Instead hold it a little bit above the </a:t>
            </a:r>
            <a:r>
              <a:rPr lang="en-US" altLang="en-US" sz="1600" dirty="0" smtClean="0"/>
              <a:t>treat. </a:t>
            </a:r>
            <a:r>
              <a:rPr lang="en-US" altLang="en-US" sz="1600" dirty="0"/>
              <a:t>Over time, gradually move your hand farther and farther away until your hand is about 6 inches above. </a:t>
            </a:r>
          </a:p>
          <a:p>
            <a:pPr eaLnBrk="0" hangingPunct="0">
              <a:spcBef>
                <a:spcPct val="0"/>
              </a:spcBef>
            </a:pPr>
            <a:r>
              <a:rPr lang="en-US" altLang="en-US" sz="1600" dirty="0"/>
              <a:t>Now he’s ready to practice with you standing up! Follow the same steps, but if he tries to snatch the less tasty treat, cover it with your foot. </a:t>
            </a:r>
          </a:p>
          <a:p>
            <a:pPr eaLnBrk="0" hangingPunct="0">
              <a:spcBef>
                <a:spcPct val="0"/>
              </a:spcBef>
            </a:pPr>
            <a:r>
              <a:rPr lang="en-US" altLang="en-US" sz="1600" dirty="0"/>
              <a:t>Don’t rush the process. Remember, you’re asking a lot of your dog. If you take it up a notch and he’s really struggling, go back to the previous stage.</a:t>
            </a:r>
          </a:p>
          <a:p>
            <a:pPr eaLnBrk="0" hangingPunct="0">
              <a:spcBef>
                <a:spcPct val="0"/>
              </a:spcBef>
            </a:pPr>
            <a:r>
              <a:rPr lang="en-US" altLang="en-US" sz="1600" dirty="0"/>
              <a:t>Just these five simple commands can help keep your dog safer and improve your communication with him. It’s well worth the investment of your time and effort. Remember, the process takes time, so only start a dog obedience training session if you’re in the right mindset to practice calm-assertive energy and patience.</a:t>
            </a:r>
          </a:p>
          <a:p>
            <a:endParaRPr lang="en-US" b="1" dirty="0" smtClean="0"/>
          </a:p>
          <a:p>
            <a:endParaRPr lang="en-US"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22254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Socialization Training</a:t>
            </a:r>
            <a:endParaRPr lang="en-US" sz="3600" dirty="0">
              <a:solidFill>
                <a:schemeClr val="bg1"/>
              </a:solidFill>
            </a:endParaRPr>
          </a:p>
        </p:txBody>
      </p:sp>
      <p:sp>
        <p:nvSpPr>
          <p:cNvPr id="3" name="Content Placeholder 2"/>
          <p:cNvSpPr>
            <a:spLocks noGrp="1"/>
          </p:cNvSpPr>
          <p:nvPr>
            <p:ph idx="1"/>
          </p:nvPr>
        </p:nvSpPr>
        <p:spPr>
          <a:xfrm>
            <a:off x="381000" y="1024932"/>
            <a:ext cx="8534400" cy="4114800"/>
          </a:xfrm>
        </p:spPr>
        <p:txBody>
          <a:bodyPr/>
          <a:lstStyle/>
          <a:p>
            <a:pPr marL="0" indent="0">
              <a:buNone/>
            </a:pPr>
            <a:r>
              <a:rPr lang="en-US" sz="1600" dirty="0" smtClean="0"/>
              <a:t>Once </a:t>
            </a:r>
            <a:r>
              <a:rPr lang="en-US" sz="1600" dirty="0"/>
              <a:t>your puppy has received all of their vaccines, here are a few </a:t>
            </a:r>
            <a:r>
              <a:rPr lang="en-US" sz="1600" dirty="0" smtClean="0"/>
              <a:t>ideas </a:t>
            </a:r>
            <a:r>
              <a:rPr lang="en-US" sz="1600" dirty="0"/>
              <a:t>for socialization:</a:t>
            </a:r>
          </a:p>
          <a:p>
            <a:r>
              <a:rPr lang="en-US" sz="1600" b="1" dirty="0"/>
              <a:t>Lace up your walking shoes</a:t>
            </a:r>
            <a:r>
              <a:rPr lang="en-US" sz="1600" dirty="0"/>
              <a:t> and take your pal around town for some enriching experiences, including new smells and different </a:t>
            </a:r>
            <a:r>
              <a:rPr lang="en-US" sz="1600" dirty="0" smtClean="0"/>
              <a:t>environments.</a:t>
            </a:r>
          </a:p>
          <a:p>
            <a:r>
              <a:rPr lang="en-US" sz="1600" b="1" dirty="0" smtClean="0"/>
              <a:t>Enroll </a:t>
            </a:r>
            <a:r>
              <a:rPr lang="en-US" sz="1600" b="1" dirty="0"/>
              <a:t>in </a:t>
            </a:r>
            <a:r>
              <a:rPr lang="en-US" sz="1600" b="1" dirty="0" smtClean="0"/>
              <a:t>doggy daycare,</a:t>
            </a:r>
            <a:r>
              <a:rPr lang="en-US" sz="1600" dirty="0" smtClean="0"/>
              <a:t> </a:t>
            </a:r>
            <a:r>
              <a:rPr lang="en-US" sz="1600" dirty="0"/>
              <a:t>so your pup can engage in some structured social interactions with pals around the same age and socialize through </a:t>
            </a:r>
            <a:r>
              <a:rPr lang="en-US" sz="1600" dirty="0" smtClean="0"/>
              <a:t>play.</a:t>
            </a:r>
          </a:p>
          <a:p>
            <a:r>
              <a:rPr lang="en-US" sz="1600" b="1" dirty="0" smtClean="0"/>
              <a:t>Don’t </a:t>
            </a:r>
            <a:r>
              <a:rPr lang="en-US" sz="1600" b="1" dirty="0"/>
              <a:t>be afraid of a little </a:t>
            </a:r>
            <a:r>
              <a:rPr lang="en-US" sz="1600" b="1" dirty="0" smtClean="0"/>
              <a:t>noise. </a:t>
            </a:r>
            <a:r>
              <a:rPr lang="en-US" sz="1600" dirty="0" smtClean="0"/>
              <a:t>Let </a:t>
            </a:r>
            <a:r>
              <a:rPr lang="en-US" sz="1600" dirty="0"/>
              <a:t>your pup hear a variety of household sounds, such as the vacuum cleaner, lawn mower, hair dryer, dishwasher, and so on. These sensory experiences can help your pooch get comfortable around foreign sounds, often ones that are loud and unexpected.</a:t>
            </a:r>
          </a:p>
          <a:p>
            <a:r>
              <a:rPr lang="en-US" sz="1600" b="1" dirty="0"/>
              <a:t>Embrace the herd mentality</a:t>
            </a:r>
            <a:r>
              <a:rPr lang="en-US" sz="1600" dirty="0"/>
              <a:t> and introduce your puppy to lots of different dogs and people. The more people and pooches they can encounter, the more likely they are to become socialized and comfortable with new experiences.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700" y="4343400"/>
            <a:ext cx="3429000" cy="2281953"/>
          </a:xfrm>
          <a:prstGeom prst="rect">
            <a:avLst/>
          </a:prstGeom>
        </p:spPr>
      </p:pic>
    </p:spTree>
    <p:extLst>
      <p:ext uri="{BB962C8B-B14F-4D97-AF65-F5344CB8AC3E}">
        <p14:creationId xmlns:p14="http://schemas.microsoft.com/office/powerpoint/2010/main" val="7213995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6</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800600"/>
          </a:xfrm>
        </p:spPr>
        <p:txBody>
          <a:bodyPr/>
          <a:lstStyle/>
          <a:p>
            <a:pPr marL="0" indent="0">
              <a:buNone/>
            </a:pPr>
            <a:r>
              <a:rPr lang="en-US" sz="1800" dirty="0"/>
              <a:t>Do the following:</a:t>
            </a:r>
          </a:p>
          <a:p>
            <a:pPr lvl="1">
              <a:buFont typeface="+mj-lt"/>
              <a:buAutoNum type="alphaLcPeriod"/>
            </a:pPr>
            <a:r>
              <a:rPr lang="en-US" sz="1800" dirty="0"/>
              <a:t>Discuss the proper vaccination schedule for a dog in your area from puppyhood through adulthood.</a:t>
            </a:r>
          </a:p>
          <a:p>
            <a:pPr lvl="1">
              <a:buFont typeface="+mj-lt"/>
              <a:buAutoNum type="alphaLcPeriod"/>
            </a:pPr>
            <a:r>
              <a:rPr lang="en-US" sz="1800" dirty="0"/>
              <a:t>Discuss the control methods for preventing fleas, ticks, heartworms, and intestinal parasites (worms) for a dog in your area from puppyhood through adulthood.</a:t>
            </a:r>
          </a:p>
          <a:p>
            <a:pPr lvl="1">
              <a:buFont typeface="+mj-lt"/>
              <a:buAutoNum type="alphaLcPeriod"/>
            </a:pPr>
            <a:r>
              <a:rPr lang="en-US" sz="1800" dirty="0"/>
              <a:t>Explain the importance of dental care and tooth brushing to your pet's health.</a:t>
            </a:r>
          </a:p>
          <a:p>
            <a:pPr lvl="1">
              <a:buFont typeface="+mj-lt"/>
              <a:buAutoNum type="alphaLcPeriod"/>
            </a:pPr>
            <a:r>
              <a:rPr lang="en-US" sz="1800" dirty="0"/>
              <a:t>Discuss the benefits of grooming your dog's coat and nails on a regular basis.</a:t>
            </a:r>
          </a:p>
          <a:p>
            <a:pPr lvl="1">
              <a:buFont typeface="+mj-lt"/>
              <a:buAutoNum type="alphaLcPeriod"/>
            </a:pPr>
            <a:r>
              <a:rPr lang="en-US" sz="1800" dirty="0"/>
              <a:t>Discuss with your counselor any seasonal conditions (like hot summers, cold winters, or extreme humidity) where you live that need to be considered for your dog.</a:t>
            </a:r>
          </a:p>
          <a:p>
            <a:pPr lvl="1">
              <a:buFont typeface="+mj-lt"/>
              <a:buAutoNum type="alphaLcPeriod"/>
            </a:pPr>
            <a:r>
              <a:rPr lang="en-US" sz="1800" dirty="0"/>
              <a:t>Discuss with your counselor the considerations and advantages of spaying or neutering your dog.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4437741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Vaccination Schedule</a:t>
            </a:r>
            <a:endParaRPr lang="en-US" sz="3600" dirty="0">
              <a:solidFill>
                <a:schemeClr val="bg1"/>
              </a:solidFill>
            </a:endParaRPr>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8400" y="1066800"/>
            <a:ext cx="6807200" cy="5105400"/>
          </a:xfrm>
        </p:spPr>
      </p:pic>
    </p:spTree>
    <p:extLst>
      <p:ext uri="{BB962C8B-B14F-4D97-AF65-F5344CB8AC3E}">
        <p14:creationId xmlns:p14="http://schemas.microsoft.com/office/powerpoint/2010/main" val="12025957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Parasite Prevention - Fleas</a:t>
            </a:r>
            <a:endParaRPr lang="en-US" sz="3600" dirty="0">
              <a:solidFill>
                <a:schemeClr val="bg1"/>
              </a:solidFill>
            </a:endParaRPr>
          </a:p>
        </p:txBody>
      </p:sp>
      <p:sp>
        <p:nvSpPr>
          <p:cNvPr id="3" name="Content Placeholder 2"/>
          <p:cNvSpPr>
            <a:spLocks noGrp="1"/>
          </p:cNvSpPr>
          <p:nvPr>
            <p:ph idx="1"/>
          </p:nvPr>
        </p:nvSpPr>
        <p:spPr>
          <a:xfrm>
            <a:off x="381000" y="1143000"/>
            <a:ext cx="4495800" cy="5486400"/>
          </a:xfrm>
        </p:spPr>
        <p:txBody>
          <a:bodyPr/>
          <a:lstStyle/>
          <a:p>
            <a:r>
              <a:rPr lang="en-US" sz="1800" dirty="0"/>
              <a:t>As with most things… prevention is easier (and cheaper) than treatment.</a:t>
            </a:r>
          </a:p>
          <a:p>
            <a:r>
              <a:rPr lang="en-US" sz="1800" dirty="0"/>
              <a:t>Fleas can survive and thrive in your home even during the winter and in the absences of pets for months!</a:t>
            </a:r>
          </a:p>
          <a:p>
            <a:r>
              <a:rPr lang="en-US" sz="1800" dirty="0" smtClean="0"/>
              <a:t>For </a:t>
            </a:r>
            <a:r>
              <a:rPr lang="en-US" sz="1800" dirty="0"/>
              <a:t>flea prevention to be effective, ALL pets in the household need to be on monthly treatment.</a:t>
            </a:r>
          </a:p>
          <a:p>
            <a:endParaRPr lang="en-US" sz="1800" dirty="0"/>
          </a:p>
          <a:p>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143000"/>
            <a:ext cx="4326023" cy="3367088"/>
          </a:xfrm>
          <a:prstGeom prst="rect">
            <a:avLst/>
          </a:prstGeom>
        </p:spPr>
      </p:pic>
    </p:spTree>
    <p:extLst>
      <p:ext uri="{BB962C8B-B14F-4D97-AF65-F5344CB8AC3E}">
        <p14:creationId xmlns:p14="http://schemas.microsoft.com/office/powerpoint/2010/main" val="10409861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Parasite Prevention - Fleas</a:t>
            </a:r>
            <a:endParaRPr lang="en-US" sz="3600" dirty="0">
              <a:solidFill>
                <a:schemeClr val="bg1"/>
              </a:solidFill>
            </a:endParaRPr>
          </a:p>
        </p:txBody>
      </p:sp>
      <p:sp>
        <p:nvSpPr>
          <p:cNvPr id="3" name="Content Placeholder 2"/>
          <p:cNvSpPr>
            <a:spLocks noGrp="1"/>
          </p:cNvSpPr>
          <p:nvPr>
            <p:ph idx="1"/>
          </p:nvPr>
        </p:nvSpPr>
        <p:spPr>
          <a:xfrm>
            <a:off x="228600" y="1143000"/>
            <a:ext cx="5257800" cy="5334000"/>
          </a:xfrm>
        </p:spPr>
        <p:txBody>
          <a:bodyPr/>
          <a:lstStyle/>
          <a:p>
            <a:r>
              <a:rPr lang="en-US" sz="1800" dirty="0" smtClean="0"/>
              <a:t>Speak </a:t>
            </a:r>
            <a:r>
              <a:rPr lang="en-US" sz="1800" dirty="0"/>
              <a:t>with your veterinarian for recommended products. There are lots of options - from chewable </a:t>
            </a:r>
            <a:r>
              <a:rPr lang="en-US" sz="1800" dirty="0" smtClean="0"/>
              <a:t>pills, topical </a:t>
            </a:r>
            <a:r>
              <a:rPr lang="en-US" sz="1800" dirty="0"/>
              <a:t>"spot-</a:t>
            </a:r>
            <a:r>
              <a:rPr lang="en-US" sz="1800" dirty="0" err="1"/>
              <a:t>ons</a:t>
            </a:r>
            <a:r>
              <a:rPr lang="en-US" sz="1800" dirty="0"/>
              <a:t>", </a:t>
            </a:r>
            <a:r>
              <a:rPr lang="en-US" sz="1800" dirty="0" smtClean="0"/>
              <a:t>and </a:t>
            </a:r>
            <a:r>
              <a:rPr lang="en-US" sz="1800" dirty="0"/>
              <a:t>many others. There are even some safe and effective flea collars these days, </a:t>
            </a:r>
            <a:r>
              <a:rPr lang="en-US" sz="1800" dirty="0" smtClean="0"/>
              <a:t>too.</a:t>
            </a:r>
            <a:r>
              <a:rPr lang="en-US" sz="1800" dirty="0"/>
              <a:t> </a:t>
            </a:r>
            <a:endParaRPr lang="en-US" sz="1800" dirty="0" smtClean="0"/>
          </a:p>
          <a:p>
            <a:r>
              <a:rPr lang="en-US" sz="1800" dirty="0" smtClean="0"/>
              <a:t>While </a:t>
            </a:r>
            <a:r>
              <a:rPr lang="en-US" sz="1800" dirty="0"/>
              <a:t>flea preventative medications are the most effective tool for preventing an infestation, cleaning is also a big help. You should regularly vacuum your carpets and wash any bedding on which your pets sleep – including your own. This will help to kill any fleas or larvae, and remove any flea ‘dirt’ that may occasionally get into the home. </a:t>
            </a:r>
            <a:endParaRPr lang="en-US" sz="1800" dirty="0" smtClean="0"/>
          </a:p>
          <a:p>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799" y="1219200"/>
            <a:ext cx="3386667" cy="2743200"/>
          </a:xfrm>
          <a:prstGeom prst="rect">
            <a:avLst/>
          </a:prstGeom>
        </p:spPr>
      </p:pic>
    </p:spTree>
    <p:extLst>
      <p:ext uri="{BB962C8B-B14F-4D97-AF65-F5344CB8AC3E}">
        <p14:creationId xmlns:p14="http://schemas.microsoft.com/office/powerpoint/2010/main" val="2399890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1</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Do the following:</a:t>
            </a:r>
          </a:p>
          <a:p>
            <a:pPr lvl="1">
              <a:buFont typeface="+mj-lt"/>
              <a:buAutoNum type="alphaLcPeriod"/>
            </a:pPr>
            <a:r>
              <a:rPr lang="en-US" sz="1800" dirty="0"/>
              <a:t>Briefly discuss the historical origin and domestication of the dog.</a:t>
            </a:r>
          </a:p>
          <a:p>
            <a:pPr lvl="1">
              <a:buFont typeface="+mj-lt"/>
              <a:buAutoNum type="alphaLcPeriod"/>
            </a:pPr>
            <a:r>
              <a:rPr lang="en-US" sz="1800" dirty="0"/>
              <a:t>Describe some common characteristics of the dogs that make up each of the seven major dog groups.</a:t>
            </a:r>
          </a:p>
          <a:p>
            <a:pPr lvl="1">
              <a:buFont typeface="+mj-lt"/>
              <a:buAutoNum type="alphaLcPeriod"/>
            </a:pPr>
            <a:r>
              <a:rPr lang="en-US" sz="1800" dirty="0"/>
              <a:t>Tell some specific characteristics of seven breeds of dogs (one from each major group), OR give a short history of one breed</a:t>
            </a:r>
            <a:r>
              <a:rPr lang="en-US" sz="1800" dirty="0" smtClean="0"/>
              <a: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Parasite Prevention - Ticks</a:t>
            </a:r>
            <a:endParaRPr lang="en-US" sz="3600" dirty="0">
              <a:solidFill>
                <a:schemeClr val="bg1"/>
              </a:solidFill>
            </a:endParaRPr>
          </a:p>
        </p:txBody>
      </p:sp>
      <p:sp>
        <p:nvSpPr>
          <p:cNvPr id="5" name="Content Placeholder 4"/>
          <p:cNvSpPr>
            <a:spLocks noGrp="1"/>
          </p:cNvSpPr>
          <p:nvPr>
            <p:ph idx="1"/>
          </p:nvPr>
        </p:nvSpPr>
        <p:spPr>
          <a:xfrm>
            <a:off x="152400" y="1143000"/>
            <a:ext cx="5486400" cy="5486400"/>
          </a:xfrm>
        </p:spPr>
        <p:txBody>
          <a:bodyPr/>
          <a:lstStyle/>
          <a:p>
            <a:r>
              <a:rPr lang="en-US" altLang="en-US" sz="1800" b="1" dirty="0" smtClean="0"/>
              <a:t>Regularly </a:t>
            </a:r>
            <a:r>
              <a:rPr lang="en-US" altLang="en-US" sz="1800" b="1" dirty="0"/>
              <a:t>inspect your dogs </a:t>
            </a:r>
            <a:r>
              <a:rPr lang="en-US" altLang="en-US" sz="1800" dirty="0"/>
              <a:t>(even if they are taking a tick preventative) and yourself for ticks after walks through the woods or grassy settings. </a:t>
            </a:r>
            <a:r>
              <a:rPr lang="en-US" altLang="en-US" sz="1800" dirty="0" smtClean="0"/>
              <a:t>Feel </a:t>
            </a:r>
            <a:r>
              <a:rPr lang="en-US" altLang="en-US" sz="1800" dirty="0"/>
              <a:t>for bumps all over your dog, and part the fur to check out any bumps you do feel. </a:t>
            </a:r>
            <a:endParaRPr lang="en-US" altLang="en-US" sz="1800" dirty="0" smtClean="0"/>
          </a:p>
          <a:p>
            <a:r>
              <a:rPr lang="en-US" altLang="en-US" sz="1800" b="1" dirty="0" smtClean="0"/>
              <a:t>The </a:t>
            </a:r>
            <a:r>
              <a:rPr lang="en-US" altLang="en-US" sz="1800" b="1" dirty="0"/>
              <a:t>quicker you remove a tick, the less likely your dog will contract a secondary illness related to tick bites.</a:t>
            </a:r>
            <a:r>
              <a:rPr lang="en-US" altLang="en-US" sz="1800" dirty="0"/>
              <a:t> Learn the proper method of tick removal. Invest in a pair of fine tweezers or a tick removal tool used for this purpose. It’s best to wear gloves and remove the tick by the head. If you are unable to remove the tick, call your veterinarian. </a:t>
            </a:r>
            <a:endParaRPr lang="en-US" altLang="en-US" sz="1800" dirty="0" smtClean="0"/>
          </a:p>
          <a:p>
            <a:r>
              <a:rPr lang="en-US" altLang="en-US" sz="1800" b="1" dirty="0" smtClean="0"/>
              <a:t>Keep </a:t>
            </a:r>
            <a:r>
              <a:rPr lang="en-US" altLang="en-US" sz="1800" b="1" dirty="0"/>
              <a:t>grass in your yard mowed as short as possible.</a:t>
            </a:r>
            <a:r>
              <a:rPr lang="en-US" altLang="en-US" sz="1800" dirty="0"/>
              <a:t> Refrain from walking into grassy patches in endemic tick areas if you can. The Centers for Disease Control and Prevention also suggests removing leaf litter, tall grasses, and brush from your yard. </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073656"/>
            <a:ext cx="3133725" cy="145732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0444"/>
          <a:stretch/>
        </p:blipFill>
        <p:spPr>
          <a:xfrm>
            <a:off x="5867400" y="2590800"/>
            <a:ext cx="3133725" cy="1938005"/>
          </a:xfrm>
          <a:prstGeom prst="rect">
            <a:avLst/>
          </a:prstGeom>
        </p:spPr>
      </p:pic>
    </p:spTree>
    <p:extLst>
      <p:ext uri="{BB962C8B-B14F-4D97-AF65-F5344CB8AC3E}">
        <p14:creationId xmlns:p14="http://schemas.microsoft.com/office/powerpoint/2010/main" val="29960320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Parasite Prevention - Heartworm</a:t>
            </a:r>
            <a:endParaRPr lang="en-US" sz="3600" dirty="0">
              <a:solidFill>
                <a:schemeClr val="bg1"/>
              </a:solidFill>
            </a:endParaRPr>
          </a:p>
        </p:txBody>
      </p:sp>
      <p:sp>
        <p:nvSpPr>
          <p:cNvPr id="3" name="Content Placeholder 2"/>
          <p:cNvSpPr>
            <a:spLocks noGrp="1"/>
          </p:cNvSpPr>
          <p:nvPr>
            <p:ph idx="1"/>
          </p:nvPr>
        </p:nvSpPr>
        <p:spPr>
          <a:xfrm>
            <a:off x="152400" y="1066800"/>
            <a:ext cx="4419600" cy="5638800"/>
          </a:xfrm>
        </p:spPr>
        <p:txBody>
          <a:bodyPr/>
          <a:lstStyle/>
          <a:p>
            <a:r>
              <a:rPr lang="en-US" sz="1600" dirty="0"/>
              <a:t>Heartworm disease is a serious disease that results in severe lung disease, heart failure, other organ damage, and death in </a:t>
            </a:r>
            <a:r>
              <a:rPr lang="en-US" sz="1600" dirty="0" smtClean="0"/>
              <a:t>dogs. </a:t>
            </a:r>
            <a:r>
              <a:rPr lang="en-US" sz="1600" dirty="0"/>
              <a:t>It is caused by a parasitic worm called </a:t>
            </a:r>
            <a:r>
              <a:rPr lang="en-US" sz="1600" i="1" dirty="0" err="1"/>
              <a:t>Dirofilaria</a:t>
            </a:r>
            <a:r>
              <a:rPr lang="en-US" sz="1600" i="1" dirty="0"/>
              <a:t> </a:t>
            </a:r>
            <a:r>
              <a:rPr lang="en-US" sz="1600" i="1" dirty="0" err="1"/>
              <a:t>immitis</a:t>
            </a:r>
            <a:r>
              <a:rPr lang="en-US" sz="1600" i="1" dirty="0" smtClean="0"/>
              <a:t>. </a:t>
            </a:r>
            <a:r>
              <a:rPr lang="en-US" sz="1600" dirty="0" smtClean="0"/>
              <a:t>The </a:t>
            </a:r>
            <a:r>
              <a:rPr lang="en-US" sz="1600" dirty="0"/>
              <a:t>worms are spread through the bite of a mosquito. </a:t>
            </a:r>
            <a:r>
              <a:rPr lang="en-US" sz="1600" dirty="0" smtClean="0"/>
              <a:t>The </a:t>
            </a:r>
            <a:r>
              <a:rPr lang="en-US" sz="1600" dirty="0"/>
              <a:t>dog is the definitive host, meaning that the worms mature into adults, mate, and produce offspring while living inside a dog.  The mosquito is the intermediate host, meaning that the worms live inside a mosquito for a short transition period in order to become infective (able to cause heartworm disease).  The worms are called “heartworms” because the adults live in the heart, lungs, and associated blood vessels of an infected animal.  </a:t>
            </a:r>
            <a:endParaRPr lang="en-US" sz="1600" dirty="0" smtClean="0"/>
          </a:p>
          <a:p>
            <a:r>
              <a:rPr lang="en-US" sz="1600" dirty="0"/>
              <a:t>Heartworm disease is not contagious, meaning that a dog cannot catch the disease from being near an infected dog.  Heartworm disease is only spread through the bite of a mosquito</a:t>
            </a:r>
            <a:r>
              <a:rPr lang="en-US" sz="1600" dirty="0" smtClean="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143000"/>
            <a:ext cx="4247535" cy="3657600"/>
          </a:xfrm>
          <a:prstGeom prst="rect">
            <a:avLst/>
          </a:prstGeom>
        </p:spPr>
      </p:pic>
    </p:spTree>
    <p:extLst>
      <p:ext uri="{BB962C8B-B14F-4D97-AF65-F5344CB8AC3E}">
        <p14:creationId xmlns:p14="http://schemas.microsoft.com/office/powerpoint/2010/main" val="30975406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Parasite Prevention - Heartworm</a:t>
            </a:r>
            <a:endParaRPr lang="en-US" sz="3600" dirty="0">
              <a:solidFill>
                <a:schemeClr val="bg1"/>
              </a:solidFill>
            </a:endParaRPr>
          </a:p>
        </p:txBody>
      </p:sp>
      <p:sp>
        <p:nvSpPr>
          <p:cNvPr id="3" name="Content Placeholder 2"/>
          <p:cNvSpPr>
            <a:spLocks noGrp="1"/>
          </p:cNvSpPr>
          <p:nvPr>
            <p:ph idx="1"/>
          </p:nvPr>
        </p:nvSpPr>
        <p:spPr>
          <a:xfrm>
            <a:off x="381000" y="990600"/>
            <a:ext cx="8077200" cy="5867400"/>
          </a:xfrm>
        </p:spPr>
        <p:txBody>
          <a:bodyPr/>
          <a:lstStyle/>
          <a:p>
            <a:pPr marL="0" indent="0">
              <a:buNone/>
            </a:pPr>
            <a:r>
              <a:rPr lang="en-US" sz="1800" b="1" dirty="0"/>
              <a:t>Warning Symptoms of Heartworms in Dogs</a:t>
            </a:r>
          </a:p>
          <a:p>
            <a:r>
              <a:rPr lang="en-US" sz="1800" dirty="0"/>
              <a:t>Heartworm disease in dogs is known as a silent killer, because it can take months before your dog shows symptoms. In the early stages of infection, most dogs show little to no symptoms at all, and the more the disease progresses, the more likely apparent symptoms will develop. Pay attention to these warning signs of heartworms in dogs, and take your pet to the vet if these symptoms persist.</a:t>
            </a:r>
          </a:p>
          <a:p>
            <a:pPr lvl="1"/>
            <a:r>
              <a:rPr lang="en-US" sz="1800" b="1" dirty="0"/>
              <a:t>A dry unproductive cough. </a:t>
            </a:r>
            <a:r>
              <a:rPr lang="en-US" sz="1800" dirty="0"/>
              <a:t>Once heartworms make their way into the lungs and begin reproducing in the lungs and surrounding veins, your dog will begin exhibiting a dry cough, typically after exercising. In some cases, these coughing fits might end in fainting, even after light exercise.</a:t>
            </a:r>
          </a:p>
          <a:p>
            <a:pPr lvl="1"/>
            <a:r>
              <a:rPr lang="en-US" sz="1800" b="1" dirty="0"/>
              <a:t>Inactivity or laziness. </a:t>
            </a:r>
            <a:r>
              <a:rPr lang="en-US" sz="1800" dirty="0"/>
              <a:t>Pay attention to your dog’s energy levels. If your pet seems more tired than usual, doesn’t want to go outside, or partake in physical activity, there is a good chance that your pet is sick. Dogs with heartworm infections will feel weaker, and will find it harder to remain active, even in low-energy activities</a:t>
            </a:r>
            <a:r>
              <a:rPr lang="en-US" sz="1800" dirty="0" smtClean="0"/>
              <a:t>.</a:t>
            </a:r>
            <a:endParaRPr lang="en-US" sz="1800" dirty="0"/>
          </a:p>
        </p:txBody>
      </p:sp>
    </p:spTree>
    <p:extLst>
      <p:ext uri="{BB962C8B-B14F-4D97-AF65-F5344CB8AC3E}">
        <p14:creationId xmlns:p14="http://schemas.microsoft.com/office/powerpoint/2010/main" val="36465191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Parasite Prevention - Heartworm</a:t>
            </a:r>
            <a:endParaRPr lang="en-US" sz="3600" dirty="0">
              <a:solidFill>
                <a:schemeClr val="bg1"/>
              </a:solidFill>
            </a:endParaRPr>
          </a:p>
        </p:txBody>
      </p:sp>
      <p:sp>
        <p:nvSpPr>
          <p:cNvPr id="3" name="Content Placeholder 2"/>
          <p:cNvSpPr>
            <a:spLocks noGrp="1"/>
          </p:cNvSpPr>
          <p:nvPr>
            <p:ph idx="1"/>
          </p:nvPr>
        </p:nvSpPr>
        <p:spPr>
          <a:xfrm>
            <a:off x="381000" y="1143000"/>
            <a:ext cx="5105400" cy="5562600"/>
          </a:xfrm>
        </p:spPr>
        <p:txBody>
          <a:bodyPr/>
          <a:lstStyle/>
          <a:p>
            <a:pPr marL="0" indent="0">
              <a:buNone/>
            </a:pPr>
            <a:r>
              <a:rPr lang="en-US" sz="1800" b="1" dirty="0"/>
              <a:t>Warning Symptoms of Heartworms in </a:t>
            </a:r>
            <a:r>
              <a:rPr lang="en-US" sz="1800" b="1" dirty="0" smtClean="0"/>
              <a:t>Dogs (continued)</a:t>
            </a:r>
            <a:endParaRPr lang="en-US" sz="1800" b="1" dirty="0"/>
          </a:p>
          <a:p>
            <a:pPr lvl="1"/>
            <a:r>
              <a:rPr lang="en-US" sz="1800" b="1" dirty="0" smtClean="0"/>
              <a:t>Weight </a:t>
            </a:r>
            <a:r>
              <a:rPr lang="en-US" sz="1800" b="1" dirty="0"/>
              <a:t>loss and loss of appetite. </a:t>
            </a:r>
            <a:r>
              <a:rPr lang="en-US" sz="1800" dirty="0"/>
              <a:t>In more advanced stages of heartworm infections, your dog will find it hard to complete normal physical tasks like eating. If you notice weight loss and a lack appetite in your dog, then you should take him to the vet immediately to rule out heartworms and other illnesses.</a:t>
            </a:r>
          </a:p>
          <a:p>
            <a:pPr lvl="1"/>
            <a:r>
              <a:rPr lang="en-US" sz="1800" b="1" dirty="0"/>
              <a:t>Shallow and rapid breathing. </a:t>
            </a:r>
            <a:r>
              <a:rPr lang="en-US" sz="1800" dirty="0"/>
              <a:t>When worms inhabit your dog’s lungs and the surrounding veins, respiratory problems will also occur. Along with coughing, the areas around the blood vessels in the lungs will begin to retain fluid, making it harder for your dog to receive oxygen, resulting in shallow, more rapid breaths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026" y="1828800"/>
            <a:ext cx="3536701" cy="2362200"/>
          </a:xfrm>
          <a:prstGeom prst="rect">
            <a:avLst/>
          </a:prstGeom>
        </p:spPr>
      </p:pic>
    </p:spTree>
    <p:extLst>
      <p:ext uri="{BB962C8B-B14F-4D97-AF65-F5344CB8AC3E}">
        <p14:creationId xmlns:p14="http://schemas.microsoft.com/office/powerpoint/2010/main" val="12930020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Parasite Prevention - Heartworm</a:t>
            </a:r>
            <a:endParaRPr lang="en-US" sz="3600" dirty="0">
              <a:solidFill>
                <a:schemeClr val="bg1"/>
              </a:solidFill>
            </a:endParaRPr>
          </a:p>
        </p:txBody>
      </p:sp>
      <p:sp>
        <p:nvSpPr>
          <p:cNvPr id="3" name="Content Placeholder 2"/>
          <p:cNvSpPr>
            <a:spLocks noGrp="1"/>
          </p:cNvSpPr>
          <p:nvPr>
            <p:ph idx="1"/>
          </p:nvPr>
        </p:nvSpPr>
        <p:spPr>
          <a:xfrm>
            <a:off x="381000" y="1371600"/>
            <a:ext cx="8458200" cy="4876800"/>
          </a:xfrm>
        </p:spPr>
        <p:txBody>
          <a:bodyPr/>
          <a:lstStyle/>
          <a:p>
            <a:pPr marL="0" indent="0">
              <a:buNone/>
            </a:pPr>
            <a:r>
              <a:rPr lang="en-US" sz="1800" b="1" dirty="0"/>
              <a:t>Warning Symptoms of Heartworms in </a:t>
            </a:r>
            <a:r>
              <a:rPr lang="en-US" sz="1800" b="1" dirty="0" smtClean="0"/>
              <a:t>Dogs (continued)</a:t>
            </a:r>
            <a:endParaRPr lang="en-US" sz="1800" b="1" dirty="0"/>
          </a:p>
          <a:p>
            <a:pPr lvl="1"/>
            <a:r>
              <a:rPr lang="en-US" sz="1800" b="1" dirty="0" smtClean="0"/>
              <a:t>Distended </a:t>
            </a:r>
            <a:r>
              <a:rPr lang="en-US" sz="1800" b="1" dirty="0"/>
              <a:t>chest. </a:t>
            </a:r>
            <a:r>
              <a:rPr lang="en-US" sz="1800" dirty="0"/>
              <a:t>A swollen, bulged, or distended chest is typically a symptom of an adult heartworm infection. Usually this symptom is caused by weight loss, anorexia, and fluid buildup.</a:t>
            </a:r>
          </a:p>
          <a:p>
            <a:pPr lvl="1"/>
            <a:r>
              <a:rPr lang="en-US" sz="1800" b="1" dirty="0"/>
              <a:t>Allergic reactions. </a:t>
            </a:r>
            <a:r>
              <a:rPr lang="en-US" sz="1800" dirty="0"/>
              <a:t>While symptoms of allergic reactions are more common in cats with heartworms, dogs may also sometimes exhibit asthmatic symptoms similar to an allergic reaction in response to heartworm infection.</a:t>
            </a:r>
          </a:p>
          <a:p>
            <a:pPr lvl="1"/>
            <a:r>
              <a:rPr lang="en-US" sz="1800" b="1" dirty="0"/>
              <a:t>Collapsing or fainting. </a:t>
            </a:r>
            <a:r>
              <a:rPr lang="en-US" sz="1800" dirty="0"/>
              <a:t>Once a large population of heartworms enter the heart and causes a blockage of blood flow, known as </a:t>
            </a:r>
            <a:r>
              <a:rPr lang="en-US" sz="1800" dirty="0" err="1"/>
              <a:t>caval</a:t>
            </a:r>
            <a:r>
              <a:rPr lang="en-US" sz="1800" dirty="0"/>
              <a:t> or vena cava syndrome, fainting will occur. Collapsing usually correlates with shock and red blood cell destructions. At this point, the disease has progressed to a level where death can occur within days.</a:t>
            </a:r>
          </a:p>
        </p:txBody>
      </p:sp>
    </p:spTree>
    <p:extLst>
      <p:ext uri="{BB962C8B-B14F-4D97-AF65-F5344CB8AC3E}">
        <p14:creationId xmlns:p14="http://schemas.microsoft.com/office/powerpoint/2010/main" val="19730141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Parasite Prevention - Heartworm</a:t>
            </a:r>
            <a:endParaRPr lang="en-US" sz="3600" dirty="0">
              <a:solidFill>
                <a:schemeClr val="bg1"/>
              </a:solidFill>
            </a:endParaRPr>
          </a:p>
        </p:txBody>
      </p:sp>
      <p:sp>
        <p:nvSpPr>
          <p:cNvPr id="3" name="Content Placeholder 2"/>
          <p:cNvSpPr>
            <a:spLocks noGrp="1"/>
          </p:cNvSpPr>
          <p:nvPr>
            <p:ph idx="1"/>
          </p:nvPr>
        </p:nvSpPr>
        <p:spPr>
          <a:xfrm>
            <a:off x="381000" y="1066800"/>
            <a:ext cx="8610600" cy="5105400"/>
          </a:xfrm>
        </p:spPr>
        <p:txBody>
          <a:bodyPr/>
          <a:lstStyle/>
          <a:p>
            <a:r>
              <a:rPr lang="en-US" sz="1800" dirty="0" smtClean="0"/>
              <a:t>A</a:t>
            </a:r>
            <a:r>
              <a:rPr lang="en-US" sz="1800" dirty="0"/>
              <a:t> veterinarian uses blood tests to check a dog for heartworms</a:t>
            </a:r>
            <a:r>
              <a:rPr lang="en-US" sz="1800" dirty="0" smtClean="0"/>
              <a:t>.</a:t>
            </a:r>
          </a:p>
          <a:p>
            <a:r>
              <a:rPr lang="en-US" sz="1800" dirty="0"/>
              <a:t>Dogs that are 7 months of age and older should be tested for heartworms before starting heartworm prevention.  </a:t>
            </a:r>
            <a:endParaRPr lang="en-US" sz="1800" dirty="0" smtClean="0"/>
          </a:p>
          <a:p>
            <a:r>
              <a:rPr lang="en-US" sz="1800" dirty="0" smtClean="0"/>
              <a:t>If </a:t>
            </a:r>
            <a:r>
              <a:rPr lang="en-US" sz="1800" dirty="0"/>
              <a:t>a heartworm-positive dog is not tested before starting a preventive, the dog will remain infected with adult heartworms until it gets sick enough to show symptoms. </a:t>
            </a:r>
            <a:endParaRPr lang="en-US" sz="1800" dirty="0" smtClean="0"/>
          </a:p>
          <a:p>
            <a:r>
              <a:rPr lang="en-US" sz="1800" dirty="0" smtClean="0"/>
              <a:t>Heartworm </a:t>
            </a:r>
            <a:r>
              <a:rPr lang="en-US" sz="1800" dirty="0"/>
              <a:t>preventives do not kill adult heartworms. </a:t>
            </a:r>
            <a:endParaRPr lang="en-US" sz="1800" dirty="0" smtClean="0"/>
          </a:p>
          <a:p>
            <a:r>
              <a:rPr lang="en-US" sz="1800" dirty="0" smtClean="0"/>
              <a:t>Giving </a:t>
            </a:r>
            <a:r>
              <a:rPr lang="en-US" sz="1800" dirty="0"/>
              <a:t>a heartworm preventive to a dog infected with adult heartworms may be harmful or deadly. </a:t>
            </a:r>
            <a:endParaRPr lang="en-US" sz="1800" dirty="0" smtClean="0"/>
          </a:p>
          <a:p>
            <a:r>
              <a:rPr lang="en-US" sz="1800" dirty="0" smtClean="0"/>
              <a:t>Year-round </a:t>
            </a:r>
            <a:r>
              <a:rPr lang="en-US" sz="1800" dirty="0"/>
              <a:t>prevention is best!  Talk to your dog’s veterinarian to decide which preventive is best for your dog.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385268"/>
            <a:ext cx="4876800" cy="2438400"/>
          </a:xfrm>
          <a:prstGeom prst="rect">
            <a:avLst/>
          </a:prstGeom>
        </p:spPr>
      </p:pic>
    </p:spTree>
    <p:extLst>
      <p:ext uri="{BB962C8B-B14F-4D97-AF65-F5344CB8AC3E}">
        <p14:creationId xmlns:p14="http://schemas.microsoft.com/office/powerpoint/2010/main" val="17250837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smtClean="0">
                <a:solidFill>
                  <a:schemeClr val="bg1"/>
                </a:solidFill>
              </a:rPr>
              <a:t>Parasite Prevention – Intestinal (Worms)</a:t>
            </a:r>
            <a:endParaRPr lang="en-US" sz="3600" dirty="0">
              <a:solidFill>
                <a:schemeClr val="bg1"/>
              </a:solidFill>
            </a:endParaRPr>
          </a:p>
        </p:txBody>
      </p:sp>
      <p:sp>
        <p:nvSpPr>
          <p:cNvPr id="3" name="Content Placeholder 2"/>
          <p:cNvSpPr>
            <a:spLocks noGrp="1"/>
          </p:cNvSpPr>
          <p:nvPr>
            <p:ph idx="1"/>
          </p:nvPr>
        </p:nvSpPr>
        <p:spPr>
          <a:xfrm>
            <a:off x="304800" y="1219200"/>
            <a:ext cx="8305800" cy="5486400"/>
          </a:xfrm>
        </p:spPr>
        <p:txBody>
          <a:bodyPr/>
          <a:lstStyle/>
          <a:p>
            <a:pPr marL="0" indent="0">
              <a:buNone/>
            </a:pPr>
            <a:r>
              <a:rPr lang="en-US" sz="1800" b="1" dirty="0"/>
              <a:t>Symptoms of intestinal worms in dogs </a:t>
            </a:r>
          </a:p>
          <a:p>
            <a:r>
              <a:rPr lang="en-US" sz="1800" dirty="0" smtClean="0"/>
              <a:t>Scooting </a:t>
            </a:r>
            <a:r>
              <a:rPr lang="en-US" sz="1800" dirty="0"/>
              <a:t>on their bottom</a:t>
            </a:r>
          </a:p>
          <a:p>
            <a:r>
              <a:rPr lang="en-US" sz="1800" dirty="0"/>
              <a:t>Worms or worm segments being visible in your dog’s </a:t>
            </a:r>
            <a:r>
              <a:rPr lang="en-US" sz="1800" dirty="0" smtClean="0"/>
              <a:t>feces.</a:t>
            </a:r>
            <a:endParaRPr lang="en-US" sz="1800" dirty="0"/>
          </a:p>
          <a:p>
            <a:r>
              <a:rPr lang="en-US" sz="1800" dirty="0"/>
              <a:t>Bloody or mucoid </a:t>
            </a:r>
            <a:r>
              <a:rPr lang="en-US" sz="1800" dirty="0" smtClean="0"/>
              <a:t>feces</a:t>
            </a:r>
            <a:endParaRPr lang="en-US" sz="1800" dirty="0"/>
          </a:p>
          <a:p>
            <a:r>
              <a:rPr lang="en-US" sz="1800" dirty="0" smtClean="0"/>
              <a:t>Diarrhea</a:t>
            </a:r>
            <a:endParaRPr lang="en-US" sz="1800" dirty="0"/>
          </a:p>
          <a:p>
            <a:r>
              <a:rPr lang="en-US" sz="1800" dirty="0"/>
              <a:t>Vomiting</a:t>
            </a:r>
          </a:p>
          <a:p>
            <a:r>
              <a:rPr lang="en-US" sz="1800" dirty="0"/>
              <a:t>Swollen abdomen</a:t>
            </a:r>
          </a:p>
          <a:p>
            <a:r>
              <a:rPr lang="en-US" sz="1800" dirty="0"/>
              <a:t>Lethargy</a:t>
            </a:r>
          </a:p>
          <a:p>
            <a:r>
              <a:rPr lang="en-US" sz="1800" dirty="0"/>
              <a:t>Nutritional deficiencies</a:t>
            </a:r>
          </a:p>
          <a:p>
            <a:r>
              <a:rPr lang="en-US" sz="1800" dirty="0"/>
              <a:t>Dehydration</a:t>
            </a:r>
          </a:p>
          <a:p>
            <a:r>
              <a:rPr lang="en-US" sz="1800" dirty="0"/>
              <a:t>Coughing</a:t>
            </a:r>
          </a:p>
          <a:p>
            <a:r>
              <a:rPr lang="en-US" sz="1800" dirty="0" smtClean="0"/>
              <a:t>Anemia </a:t>
            </a:r>
            <a:r>
              <a:rPr lang="en-US" sz="1800" dirty="0"/>
              <a:t>and even </a:t>
            </a:r>
            <a:r>
              <a:rPr lang="en-US" sz="1800" dirty="0" smtClean="0"/>
              <a:t>death</a:t>
            </a:r>
            <a:endParaRPr lang="en-US" sz="1800" dirty="0"/>
          </a:p>
          <a:p>
            <a:pPr marL="0" indent="0">
              <a:buNone/>
            </a:pPr>
            <a:r>
              <a:rPr lang="en-US" sz="1800" dirty="0" smtClean="0"/>
              <a:t>To </a:t>
            </a:r>
            <a:r>
              <a:rPr lang="en-US" sz="1800" dirty="0"/>
              <a:t>determine if your dog has worms, and which kind of worms, your </a:t>
            </a:r>
            <a:r>
              <a:rPr lang="en-US" sz="1800" dirty="0" smtClean="0"/>
              <a:t> veterinarian </a:t>
            </a:r>
            <a:r>
              <a:rPr lang="en-US" sz="1800" dirty="0"/>
              <a:t>will complete a physical exam and take a stool sample for a </a:t>
            </a:r>
            <a:r>
              <a:rPr lang="en-US" sz="1800" dirty="0" smtClean="0"/>
              <a:t>      fecal </a:t>
            </a:r>
            <a:r>
              <a:rPr lang="en-US" sz="1800" dirty="0"/>
              <a:t>examination. </a:t>
            </a:r>
            <a:endParaRPr lang="en-US" sz="1800" dirty="0" smtClean="0"/>
          </a:p>
          <a:p>
            <a:pPr marL="0" indent="0">
              <a:buNone/>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286000"/>
            <a:ext cx="3709737" cy="2819400"/>
          </a:xfrm>
          <a:prstGeom prst="rect">
            <a:avLst/>
          </a:prstGeom>
        </p:spPr>
      </p:pic>
    </p:spTree>
    <p:extLst>
      <p:ext uri="{BB962C8B-B14F-4D97-AF65-F5344CB8AC3E}">
        <p14:creationId xmlns:p14="http://schemas.microsoft.com/office/powerpoint/2010/main" val="22994103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smtClean="0">
                <a:solidFill>
                  <a:schemeClr val="bg1"/>
                </a:solidFill>
              </a:rPr>
              <a:t>Parasite Prevention – Intestinal (Worms)</a:t>
            </a:r>
            <a:endParaRPr lang="en-US" sz="3600" dirty="0">
              <a:solidFill>
                <a:schemeClr val="bg1"/>
              </a:solidFill>
            </a:endParaRPr>
          </a:p>
        </p:txBody>
      </p:sp>
      <p:sp>
        <p:nvSpPr>
          <p:cNvPr id="3" name="Content Placeholder 2"/>
          <p:cNvSpPr>
            <a:spLocks noGrp="1"/>
          </p:cNvSpPr>
          <p:nvPr>
            <p:ph idx="1"/>
          </p:nvPr>
        </p:nvSpPr>
        <p:spPr>
          <a:xfrm>
            <a:off x="304800" y="1219200"/>
            <a:ext cx="8305800" cy="2057400"/>
          </a:xfrm>
        </p:spPr>
        <p:txBody>
          <a:bodyPr/>
          <a:lstStyle/>
          <a:p>
            <a:r>
              <a:rPr lang="en-US" sz="1800" dirty="0" smtClean="0"/>
              <a:t>There </a:t>
            </a:r>
            <a:r>
              <a:rPr lang="en-US" sz="1800" dirty="0"/>
              <a:t>are many safe ways to de-worm your dog. The sooner the worms are gone, the sooner your pet will get healthy and feel better.</a:t>
            </a:r>
          </a:p>
          <a:p>
            <a:r>
              <a:rPr lang="en-US" sz="1800" dirty="0"/>
              <a:t>Your vet will give your dog medicine by mouth or in a shot to kill the worms. </a:t>
            </a:r>
            <a:endParaRPr lang="en-US" sz="1800" dirty="0" smtClean="0"/>
          </a:p>
          <a:p>
            <a:r>
              <a:rPr lang="en-US" sz="1800" dirty="0" smtClean="0"/>
              <a:t>Many </a:t>
            </a:r>
            <a:r>
              <a:rPr lang="en-US" sz="1800" dirty="0"/>
              <a:t>of these drugs are described as “broad-spectrum,” because they're good for treating a wide range of parasites, including worms that live in the gut. They're poisonous to pests, but safe for pets.</a:t>
            </a:r>
          </a:p>
          <a:p>
            <a:pPr marL="0" indent="0">
              <a:buNone/>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429000"/>
            <a:ext cx="6172200" cy="3086100"/>
          </a:xfrm>
          <a:prstGeom prst="rect">
            <a:avLst/>
          </a:prstGeom>
        </p:spPr>
      </p:pic>
    </p:spTree>
    <p:extLst>
      <p:ext uri="{BB962C8B-B14F-4D97-AF65-F5344CB8AC3E}">
        <p14:creationId xmlns:p14="http://schemas.microsoft.com/office/powerpoint/2010/main" val="5433559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smtClean="0">
                <a:solidFill>
                  <a:schemeClr val="bg1"/>
                </a:solidFill>
              </a:rPr>
              <a:t>Parasite Prevention – Intestinal (Worms)</a:t>
            </a:r>
            <a:endParaRPr lang="en-US" sz="3600" dirty="0">
              <a:solidFill>
                <a:schemeClr val="bg1"/>
              </a:solidFill>
            </a:endParaRPr>
          </a:p>
        </p:txBody>
      </p:sp>
      <p:sp>
        <p:nvSpPr>
          <p:cNvPr id="3" name="Content Placeholder 2"/>
          <p:cNvSpPr>
            <a:spLocks noGrp="1"/>
          </p:cNvSpPr>
          <p:nvPr>
            <p:ph idx="1"/>
          </p:nvPr>
        </p:nvSpPr>
        <p:spPr>
          <a:xfrm>
            <a:off x="152400" y="1066800"/>
            <a:ext cx="8763000" cy="5486400"/>
          </a:xfrm>
        </p:spPr>
        <p:txBody>
          <a:bodyPr/>
          <a:lstStyle/>
          <a:p>
            <a:r>
              <a:rPr lang="en-US" sz="1800" dirty="0"/>
              <a:t>Roundworms and Hookworms </a:t>
            </a:r>
            <a:r>
              <a:rPr lang="en-US" sz="1800" dirty="0" smtClean="0"/>
              <a:t>are </a:t>
            </a:r>
            <a:r>
              <a:rPr lang="en-US" sz="1800" dirty="0" smtClean="0"/>
              <a:t>little </a:t>
            </a:r>
            <a:r>
              <a:rPr lang="en-US" sz="1800" dirty="0"/>
              <a:t>worm like parasites that live in the intestinal tract of </a:t>
            </a:r>
            <a:r>
              <a:rPr lang="en-US" sz="1800" dirty="0" smtClean="0"/>
              <a:t>dogs. They </a:t>
            </a:r>
            <a:r>
              <a:rPr lang="en-US" sz="1800" dirty="0"/>
              <a:t>cause discomfort to the pet and can cause illness and upset stomach. In extreme cases where a pet does not receive </a:t>
            </a:r>
            <a:r>
              <a:rPr lang="en-US" sz="1800" dirty="0" err="1"/>
              <a:t>dewormers</a:t>
            </a:r>
            <a:r>
              <a:rPr lang="en-US" sz="1800" dirty="0"/>
              <a:t> or care, they can cause death. </a:t>
            </a:r>
          </a:p>
          <a:p>
            <a:r>
              <a:rPr lang="en-US" sz="1800" dirty="0" smtClean="0"/>
              <a:t>Tapeworms </a:t>
            </a:r>
            <a:r>
              <a:rPr lang="en-US" sz="1800" dirty="0" smtClean="0"/>
              <a:t>are </a:t>
            </a:r>
            <a:r>
              <a:rPr lang="en-US" sz="1800" dirty="0"/>
              <a:t>long, flat, and segmented. They live in the intestines of many animals and can be passed from wildlife to domestic animals. Tapeworms do not have mouths but rather, suckers that attach to the intestines. You may see tapeworms being passed from your pet in broken, segmented pieces during </a:t>
            </a:r>
            <a:r>
              <a:rPr lang="en-US" sz="1800" dirty="0" smtClean="0"/>
              <a:t>defecation.</a:t>
            </a:r>
            <a:endParaRPr lang="en-US" sz="1800" dirty="0"/>
          </a:p>
          <a:p>
            <a:r>
              <a:rPr lang="en-US" sz="1800" dirty="0"/>
              <a:t>Whipworm – </a:t>
            </a:r>
            <a:r>
              <a:rPr lang="en-US" sz="1800" dirty="0" smtClean="0"/>
              <a:t>are </a:t>
            </a:r>
            <a:r>
              <a:rPr lang="en-US" sz="1800" dirty="0" smtClean="0"/>
              <a:t>thin </a:t>
            </a:r>
            <a:r>
              <a:rPr lang="en-US" sz="1800" dirty="0"/>
              <a:t>but have an arrow shape to them as they get wider down the body. They cause illness in pets and can lead to </a:t>
            </a:r>
            <a:r>
              <a:rPr lang="en-US" sz="1800" dirty="0" smtClean="0"/>
              <a:t>death.</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988" y="4311318"/>
            <a:ext cx="4309823" cy="2509838"/>
          </a:xfrm>
          <a:prstGeom prst="rect">
            <a:avLst/>
          </a:prstGeom>
        </p:spPr>
      </p:pic>
    </p:spTree>
    <p:extLst>
      <p:ext uri="{BB962C8B-B14F-4D97-AF65-F5344CB8AC3E}">
        <p14:creationId xmlns:p14="http://schemas.microsoft.com/office/powerpoint/2010/main" val="3132928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smtClean="0">
                <a:solidFill>
                  <a:schemeClr val="bg1"/>
                </a:solidFill>
              </a:rPr>
              <a:t>Parasite Prevention – Intestinal (Worms)</a:t>
            </a:r>
            <a:endParaRPr lang="en-US" sz="3600" dirty="0">
              <a:solidFill>
                <a:schemeClr val="bg1"/>
              </a:solidFill>
            </a:endParaRPr>
          </a:p>
        </p:txBody>
      </p:sp>
      <p:sp>
        <p:nvSpPr>
          <p:cNvPr id="3" name="Content Placeholder 2"/>
          <p:cNvSpPr>
            <a:spLocks noGrp="1"/>
          </p:cNvSpPr>
          <p:nvPr>
            <p:ph idx="1"/>
          </p:nvPr>
        </p:nvSpPr>
        <p:spPr>
          <a:xfrm>
            <a:off x="838200" y="1447800"/>
            <a:ext cx="5029200" cy="4572000"/>
          </a:xfrm>
        </p:spPr>
        <p:txBody>
          <a:bodyPr/>
          <a:lstStyle/>
          <a:p>
            <a:pPr marL="0" indent="0">
              <a:buNone/>
            </a:pPr>
            <a:r>
              <a:rPr lang="en-US" sz="1800" dirty="0" smtClean="0"/>
              <a:t>To </a:t>
            </a:r>
            <a:r>
              <a:rPr lang="en-US" sz="1800" dirty="0"/>
              <a:t>determine if your dog has worms, and which kind of worms, your veterinarian will complete a physical exam and take a stool sample for a </a:t>
            </a:r>
            <a:r>
              <a:rPr lang="en-US" sz="1800" dirty="0" smtClean="0"/>
              <a:t>fecal </a:t>
            </a:r>
            <a:r>
              <a:rPr lang="en-US" sz="1800" dirty="0"/>
              <a:t>examination. </a:t>
            </a:r>
            <a:endParaRPr lang="en-US" sz="1800" dirty="0" smtClean="0"/>
          </a:p>
          <a:p>
            <a:r>
              <a:rPr lang="en-US" sz="1800" dirty="0"/>
              <a:t>There are many safe ways to de-worm your dog. The sooner the worms are gone, the sooner your pet will get healthy and feel better.</a:t>
            </a:r>
          </a:p>
          <a:p>
            <a:r>
              <a:rPr lang="en-US" sz="1800" dirty="0"/>
              <a:t>Your vet will give your dog medicine by mouth or in a shot to kill the worms. Many of these drugs are described as “broad-spectrum,” because they're good for treating a wide range of parasites, including worms that live in the gut. They're poisonous to pests, but safe for pets.</a:t>
            </a:r>
          </a:p>
          <a:p>
            <a:pPr marL="0" indent="0">
              <a:buNone/>
            </a:pP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066800"/>
            <a:ext cx="2895600" cy="3871123"/>
          </a:xfrm>
          <a:prstGeom prst="rect">
            <a:avLst/>
          </a:prstGeom>
        </p:spPr>
      </p:pic>
    </p:spTree>
    <p:extLst>
      <p:ext uri="{BB962C8B-B14F-4D97-AF65-F5344CB8AC3E}">
        <p14:creationId xmlns:p14="http://schemas.microsoft.com/office/powerpoint/2010/main" val="317001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15962"/>
          </a:xfrm>
        </p:spPr>
        <p:txBody>
          <a:bodyPr/>
          <a:lstStyle/>
          <a:p>
            <a:r>
              <a:rPr lang="en-US" sz="3200" dirty="0" smtClean="0">
                <a:solidFill>
                  <a:schemeClr val="bg1"/>
                </a:solidFill>
              </a:rPr>
              <a:t>Historical Origin </a:t>
            </a:r>
            <a:r>
              <a:rPr lang="en-US" sz="3200" dirty="0">
                <a:solidFill>
                  <a:schemeClr val="bg1"/>
                </a:solidFill>
              </a:rPr>
              <a:t>and </a:t>
            </a:r>
            <a:r>
              <a:rPr lang="en-US" sz="3200" dirty="0" smtClean="0">
                <a:solidFill>
                  <a:schemeClr val="bg1"/>
                </a:solidFill>
              </a:rPr>
              <a:t>Domestication </a:t>
            </a:r>
            <a:r>
              <a:rPr lang="en-US" sz="3200" dirty="0">
                <a:solidFill>
                  <a:schemeClr val="bg1"/>
                </a:solidFill>
              </a:rPr>
              <a:t>of the </a:t>
            </a:r>
            <a:r>
              <a:rPr lang="en-US" sz="3200" dirty="0" smtClean="0">
                <a:solidFill>
                  <a:schemeClr val="bg1"/>
                </a:solidFill>
              </a:rPr>
              <a:t>Dog</a:t>
            </a:r>
            <a:endParaRPr lang="en-US" sz="3200" dirty="0">
              <a:solidFill>
                <a:schemeClr val="bg1"/>
              </a:solidFill>
            </a:endParaRPr>
          </a:p>
        </p:txBody>
      </p:sp>
      <p:sp>
        <p:nvSpPr>
          <p:cNvPr id="3" name="Content Placeholder 2"/>
          <p:cNvSpPr>
            <a:spLocks noGrp="1"/>
          </p:cNvSpPr>
          <p:nvPr>
            <p:ph idx="1"/>
          </p:nvPr>
        </p:nvSpPr>
        <p:spPr>
          <a:xfrm>
            <a:off x="318198" y="1143000"/>
            <a:ext cx="8597202" cy="4118982"/>
          </a:xfrm>
        </p:spPr>
        <p:txBody>
          <a:bodyPr/>
          <a:lstStyle/>
          <a:p>
            <a:r>
              <a:rPr lang="en-US" sz="1600" dirty="0" smtClean="0"/>
              <a:t>For </a:t>
            </a:r>
            <a:r>
              <a:rPr lang="en-US" sz="1600" dirty="0"/>
              <a:t>more than 12,000 years </a:t>
            </a:r>
            <a:r>
              <a:rPr lang="en-US" sz="1600" dirty="0" smtClean="0"/>
              <a:t>the dog </a:t>
            </a:r>
            <a:r>
              <a:rPr lang="en-US" sz="1600" dirty="0"/>
              <a:t>has lived with humans as a hunting companion, protector, </a:t>
            </a:r>
            <a:r>
              <a:rPr lang="en-US" sz="1600" dirty="0" smtClean="0"/>
              <a:t>and </a:t>
            </a:r>
            <a:r>
              <a:rPr lang="en-US" sz="1600" dirty="0"/>
              <a:t>friend. </a:t>
            </a:r>
            <a:endParaRPr lang="en-US" sz="1600" dirty="0" smtClean="0"/>
          </a:p>
          <a:p>
            <a:r>
              <a:rPr lang="en-US" sz="1600" dirty="0" smtClean="0"/>
              <a:t>The </a:t>
            </a:r>
            <a:r>
              <a:rPr lang="en-US" sz="1600" dirty="0"/>
              <a:t>dog evolved from the gray wolf into more than 400 distinct breeds. </a:t>
            </a:r>
            <a:endParaRPr lang="en-US" sz="1600" dirty="0" smtClean="0"/>
          </a:p>
          <a:p>
            <a:r>
              <a:rPr lang="en-US" sz="1600" dirty="0" smtClean="0"/>
              <a:t>Human </a:t>
            </a:r>
            <a:r>
              <a:rPr lang="en-US" sz="1600" dirty="0"/>
              <a:t>beings have played a major role in creating dogs that fulfill distinct societal needs</a:t>
            </a:r>
            <a:r>
              <a:rPr lang="en-US" sz="1600" dirty="0" smtClean="0"/>
              <a:t>. </a:t>
            </a:r>
          </a:p>
          <a:p>
            <a:r>
              <a:rPr lang="en-US" sz="1600" dirty="0" smtClean="0"/>
              <a:t>Although </a:t>
            </a:r>
            <a:r>
              <a:rPr lang="en-US" sz="1600" dirty="0"/>
              <a:t>details about the evolution of dogs are uncertain, the first dogs were hunters with keen senses of sight and smell. </a:t>
            </a:r>
            <a:endParaRPr lang="en-US" sz="1600" dirty="0" smtClean="0"/>
          </a:p>
          <a:p>
            <a:r>
              <a:rPr lang="en-US" sz="1600" dirty="0" smtClean="0"/>
              <a:t>Humans </a:t>
            </a:r>
            <a:r>
              <a:rPr lang="en-US" sz="1600" dirty="0"/>
              <a:t>developed these instincts and created new breeds as need or desire arose. </a:t>
            </a:r>
            <a:endParaRPr lang="en-US" sz="1600" dirty="0" smtClean="0"/>
          </a:p>
          <a:p>
            <a:r>
              <a:rPr lang="en-US" sz="1600" dirty="0" smtClean="0"/>
              <a:t>Dogs </a:t>
            </a:r>
            <a:r>
              <a:rPr lang="en-US" sz="1600" dirty="0"/>
              <a:t>have played an important role in the history of human civilization and were among the first domesticated animals. </a:t>
            </a:r>
            <a:endParaRPr lang="en-US" sz="1600" dirty="0" smtClean="0"/>
          </a:p>
          <a:p>
            <a:r>
              <a:rPr lang="en-US" sz="1600" dirty="0" smtClean="0"/>
              <a:t>They </a:t>
            </a:r>
            <a:r>
              <a:rPr lang="en-US" sz="1600" dirty="0"/>
              <a:t>were important in hunter-gatherer societies as hunting allies and bodyguards against predators. </a:t>
            </a:r>
            <a:endParaRPr lang="en-US" sz="1600" dirty="0" smtClean="0"/>
          </a:p>
          <a:p>
            <a:r>
              <a:rPr lang="en-US" sz="1600" dirty="0" smtClean="0"/>
              <a:t>When </a:t>
            </a:r>
            <a:r>
              <a:rPr lang="en-US" sz="1600" dirty="0"/>
              <a:t>livestock were domesticated about 7,000 to 9,000 years ago, dogs served as herders and guardians of sheep, goats, and cattle. </a:t>
            </a:r>
          </a:p>
        </p:txBody>
      </p:sp>
      <p:pic>
        <p:nvPicPr>
          <p:cNvPr id="6" name="Picture 5"/>
          <p:cNvPicPr>
            <a:picLocks noChangeAspect="1"/>
          </p:cNvPicPr>
          <p:nvPr/>
        </p:nvPicPr>
        <p:blipFill>
          <a:blip r:embed="rId2"/>
          <a:stretch>
            <a:fillRect/>
          </a:stretch>
        </p:blipFill>
        <p:spPr>
          <a:xfrm>
            <a:off x="1905000" y="4876800"/>
            <a:ext cx="5435244" cy="1828800"/>
          </a:xfrm>
          <a:prstGeom prst="rect">
            <a:avLst/>
          </a:prstGeom>
        </p:spPr>
      </p:pic>
    </p:spTree>
    <p:extLst>
      <p:ext uri="{BB962C8B-B14F-4D97-AF65-F5344CB8AC3E}">
        <p14:creationId xmlns:p14="http://schemas.microsoft.com/office/powerpoint/2010/main" val="27959014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Dental Care</a:t>
            </a:r>
            <a:endParaRPr lang="en-US" sz="3600" dirty="0">
              <a:solidFill>
                <a:schemeClr val="bg1"/>
              </a:solidFill>
            </a:endParaRPr>
          </a:p>
        </p:txBody>
      </p:sp>
      <p:sp>
        <p:nvSpPr>
          <p:cNvPr id="3" name="Content Placeholder 2"/>
          <p:cNvSpPr>
            <a:spLocks noGrp="1"/>
          </p:cNvSpPr>
          <p:nvPr>
            <p:ph idx="1"/>
          </p:nvPr>
        </p:nvSpPr>
        <p:spPr>
          <a:xfrm>
            <a:off x="381000" y="1143000"/>
            <a:ext cx="8305800" cy="5486400"/>
          </a:xfrm>
        </p:spPr>
        <p:txBody>
          <a:bodyPr/>
          <a:lstStyle/>
          <a:p>
            <a:r>
              <a:rPr lang="en-US" sz="1800" dirty="0" smtClean="0"/>
              <a:t>Your </a:t>
            </a:r>
            <a:r>
              <a:rPr lang="en-US" sz="1800" dirty="0"/>
              <a:t>pet’s teeth should be checked at least once a year by your veterinarian for early signs of a problem and to keep your pet’s mouth healthy.</a:t>
            </a:r>
          </a:p>
          <a:p>
            <a:r>
              <a:rPr lang="en-US" sz="1800" dirty="0" smtClean="0"/>
              <a:t>Prevention </a:t>
            </a:r>
            <a:r>
              <a:rPr lang="en-US" sz="1800" dirty="0"/>
              <a:t>of the most common oral disease in pets consists of frequent removal of the dental plaque and tartar that forms on teeth that are not kept clean. </a:t>
            </a:r>
            <a:endParaRPr lang="en-US" sz="1800" dirty="0" smtClean="0"/>
          </a:p>
          <a:p>
            <a:r>
              <a:rPr lang="en-US" sz="1800" dirty="0" smtClean="0"/>
              <a:t>Regularly </a:t>
            </a:r>
            <a:r>
              <a:rPr lang="en-US" sz="1800" dirty="0"/>
              <a:t>brushing your pet’s teeth is the single most effective thing you can do to keep their teeth healthy between dental cleanings, and may reduce the frequency or even eliminate the need for periodic dental cleaning by your veterinarian. </a:t>
            </a:r>
            <a:endParaRPr lang="en-US" sz="1800" dirty="0" smtClean="0"/>
          </a:p>
          <a:p>
            <a:r>
              <a:rPr lang="en-US" sz="1800" dirty="0" smtClean="0"/>
              <a:t>Daily </a:t>
            </a:r>
            <a:r>
              <a:rPr lang="en-US" sz="1800" dirty="0"/>
              <a:t>brushing is best, but it’s not always possible and brushing several times a week can be effective. Most dogs accept </a:t>
            </a:r>
            <a:r>
              <a:rPr lang="en-US" sz="1800" dirty="0" smtClean="0"/>
              <a:t>brushing.</a:t>
            </a:r>
            <a:endParaRPr lang="en-US" sz="1800" dirty="0"/>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454455"/>
            <a:ext cx="4024313" cy="2143125"/>
          </a:xfrm>
          <a:prstGeom prst="rect">
            <a:avLst/>
          </a:prstGeom>
        </p:spPr>
      </p:pic>
    </p:spTree>
    <p:extLst>
      <p:ext uri="{BB962C8B-B14F-4D97-AF65-F5344CB8AC3E}">
        <p14:creationId xmlns:p14="http://schemas.microsoft.com/office/powerpoint/2010/main" val="1825711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Dog Grooming</a:t>
            </a:r>
            <a:endParaRPr lang="en-US" sz="3600" dirty="0">
              <a:solidFill>
                <a:schemeClr val="bg1"/>
              </a:solidFill>
            </a:endParaRPr>
          </a:p>
        </p:txBody>
      </p:sp>
      <p:sp>
        <p:nvSpPr>
          <p:cNvPr id="3" name="Content Placeholder 2"/>
          <p:cNvSpPr>
            <a:spLocks noGrp="1"/>
          </p:cNvSpPr>
          <p:nvPr>
            <p:ph idx="1"/>
          </p:nvPr>
        </p:nvSpPr>
        <p:spPr>
          <a:xfrm>
            <a:off x="228600" y="1066800"/>
            <a:ext cx="5715000" cy="5562600"/>
          </a:xfrm>
        </p:spPr>
        <p:txBody>
          <a:bodyPr/>
          <a:lstStyle/>
          <a:p>
            <a:r>
              <a:rPr lang="en-US" sz="1800" b="1" dirty="0" smtClean="0"/>
              <a:t>Groom </a:t>
            </a:r>
            <a:r>
              <a:rPr lang="en-US" sz="1800" b="1" dirty="0"/>
              <a:t>regularly. </a:t>
            </a:r>
            <a:r>
              <a:rPr lang="en-US" sz="1800" dirty="0"/>
              <a:t>Certain breeds—including </a:t>
            </a:r>
            <a:r>
              <a:rPr lang="en-US" sz="1800" dirty="0" smtClean="0"/>
              <a:t>Shih Tzu's </a:t>
            </a:r>
            <a:r>
              <a:rPr lang="en-US" sz="1800" dirty="0"/>
              <a:t>and Pomeranians—should be brushed often. Dogs’ nails should be trimmed </a:t>
            </a:r>
            <a:r>
              <a:rPr lang="en-US" sz="1800" dirty="0" smtClean="0"/>
              <a:t>regularly</a:t>
            </a:r>
          </a:p>
          <a:p>
            <a:r>
              <a:rPr lang="en-US" altLang="en-US" sz="1800" b="1" dirty="0" smtClean="0"/>
              <a:t>Be </a:t>
            </a:r>
            <a:r>
              <a:rPr lang="en-US" altLang="en-US" sz="1800" b="1" dirty="0"/>
              <a:t>patient.  </a:t>
            </a:r>
            <a:r>
              <a:rPr lang="en-US" altLang="en-US" sz="1800" dirty="0" smtClean="0"/>
              <a:t>Dogs can sense your stress, so make sure that you’re calm and relaxed, too, and you’ve set aside plenty of time for the grooming session. Go slowly and pay close attention to what you’re doing and your dog’s reaction. Watch for signs of stress, such as trembling, whining, or panting that’s not heat-related, and take a break if needed. </a:t>
            </a:r>
          </a:p>
          <a:p>
            <a:r>
              <a:rPr lang="en-US" altLang="en-US" sz="1800" b="1" dirty="0" smtClean="0"/>
              <a:t>Use </a:t>
            </a:r>
            <a:r>
              <a:rPr lang="en-US" altLang="en-US" sz="1800" b="1" dirty="0"/>
              <a:t>appropriate dog-grooming equipment. </a:t>
            </a:r>
            <a:r>
              <a:rPr lang="en-US" altLang="en-US" sz="1800" dirty="0" smtClean="0"/>
              <a:t>Use the </a:t>
            </a:r>
            <a:r>
              <a:rPr lang="en-US" altLang="en-US" sz="1800" dirty="0"/>
              <a:t>right </a:t>
            </a:r>
            <a:r>
              <a:rPr lang="en-US" altLang="en-US" sz="1800" dirty="0" smtClean="0"/>
              <a:t>brush. </a:t>
            </a:r>
            <a:r>
              <a:rPr lang="en-US" altLang="en-US" sz="1800" dirty="0"/>
              <a:t>Depending on your dog’s fur and skin type, a special brush might be necessary. </a:t>
            </a:r>
            <a:r>
              <a:rPr lang="en-US" altLang="en-US" sz="1800" dirty="0" smtClean="0"/>
              <a:t>Similarly</a:t>
            </a:r>
            <a:r>
              <a:rPr lang="en-US" altLang="en-US" sz="1800" dirty="0"/>
              <a:t>, make sure the nail clippers, scissors, trimmer, etc. are all high-quality and appropriate to your dog. </a:t>
            </a:r>
            <a:endParaRPr lang="en-US" altLang="en-US" sz="1800" b="1" dirty="0"/>
          </a:p>
          <a:p>
            <a:r>
              <a:rPr lang="en-US" sz="1800" b="1" dirty="0"/>
              <a:t>Be mindful that long-haired or double-coated breeds require extensive maintenance</a:t>
            </a:r>
            <a:r>
              <a:rPr lang="en-US" sz="1800" b="1" dirty="0" smtClean="0"/>
              <a:t>. </a:t>
            </a:r>
            <a:r>
              <a:rPr lang="en-US" sz="1800" dirty="0"/>
              <a:t>Without regular brushing, these dogs can quickly develop mats on various parts of their bodies,</a:t>
            </a:r>
            <a:endParaRPr lang="en-US" sz="1800" b="1" dirty="0"/>
          </a:p>
          <a:p>
            <a:endParaRPr lang="en-US" altLang="en-US" sz="1800" b="1" dirty="0" smtClean="0"/>
          </a:p>
          <a:p>
            <a:endParaRPr lang="en-US" sz="1800" dirty="0"/>
          </a:p>
        </p:txBody>
      </p:sp>
      <p:sp>
        <p:nvSpPr>
          <p:cNvPr id="7" name="AutoShape 4" descr="✅"/>
          <p:cNvSpPr>
            <a:spLocks noChangeAspect="1" noChangeArrowheads="1"/>
          </p:cNvSpPr>
          <p:nvPr/>
        </p:nvSpPr>
        <p:spPr bwMode="auto">
          <a:xfrm>
            <a:off x="698500" y="1285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
          <p:cNvSpPr>
            <a:spLocks noChangeAspect="1" noChangeArrowheads="1"/>
          </p:cNvSpPr>
          <p:nvPr/>
        </p:nvSpPr>
        <p:spPr bwMode="auto">
          <a:xfrm>
            <a:off x="1946275" y="1285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934945"/>
            <a:ext cx="3086100" cy="20574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3001223"/>
            <a:ext cx="3086100" cy="2057400"/>
          </a:xfrm>
          <a:prstGeom prst="rect">
            <a:avLst/>
          </a:prstGeom>
        </p:spPr>
      </p:pic>
    </p:spTree>
    <p:extLst>
      <p:ext uri="{BB962C8B-B14F-4D97-AF65-F5344CB8AC3E}">
        <p14:creationId xmlns:p14="http://schemas.microsoft.com/office/powerpoint/2010/main" val="3639002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Seasonal Considerations</a:t>
            </a:r>
            <a:endParaRPr lang="en-US" sz="3600" dirty="0">
              <a:solidFill>
                <a:schemeClr val="bg1"/>
              </a:solidFill>
            </a:endParaRPr>
          </a:p>
        </p:txBody>
      </p:sp>
      <p:sp>
        <p:nvSpPr>
          <p:cNvPr id="3" name="Content Placeholder 2"/>
          <p:cNvSpPr>
            <a:spLocks noGrp="1"/>
          </p:cNvSpPr>
          <p:nvPr>
            <p:ph idx="1"/>
          </p:nvPr>
        </p:nvSpPr>
        <p:spPr>
          <a:xfrm>
            <a:off x="304800" y="1295400"/>
            <a:ext cx="5486400" cy="5334000"/>
          </a:xfrm>
        </p:spPr>
        <p:txBody>
          <a:bodyPr/>
          <a:lstStyle/>
          <a:p>
            <a:r>
              <a:rPr lang="en-US" sz="1800" dirty="0"/>
              <a:t>In the north, dogs need protection from the wet and cold with a dry, elevated doghouse with clean, dry bedding, and a flap over the entrance in wintertime to keep out drafts.</a:t>
            </a:r>
          </a:p>
          <a:p>
            <a:r>
              <a:rPr lang="en-US" sz="1800" dirty="0"/>
              <a:t>Check outdoor water bowls often when the temperature is below freezing so it doesn’t ice over as well as increase the amount of food because they will need more calories to keep warm.</a:t>
            </a:r>
          </a:p>
          <a:p>
            <a:r>
              <a:rPr lang="en-US" sz="1800" dirty="0"/>
              <a:t>In hot and humid conditions, they </a:t>
            </a:r>
            <a:r>
              <a:rPr lang="en-US" sz="1800" dirty="0" smtClean="0"/>
              <a:t>need air circulation, </a:t>
            </a:r>
            <a:r>
              <a:rPr lang="en-US" sz="1800" dirty="0"/>
              <a:t>plenty of clean, fresh water, and shade.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470" y="1371600"/>
            <a:ext cx="3276600" cy="3276600"/>
          </a:xfrm>
          <a:prstGeom prst="rect">
            <a:avLst/>
          </a:prstGeom>
        </p:spPr>
      </p:pic>
    </p:spTree>
    <p:extLst>
      <p:ext uri="{BB962C8B-B14F-4D97-AF65-F5344CB8AC3E}">
        <p14:creationId xmlns:p14="http://schemas.microsoft.com/office/powerpoint/2010/main" val="1916743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643" y="1097872"/>
            <a:ext cx="3855357" cy="3886200"/>
          </a:xfrm>
          <a:prstGeom prst="rect">
            <a:avLst/>
          </a:prstGeom>
        </p:spPr>
      </p:pic>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Spaying or Neutering</a:t>
            </a:r>
            <a:endParaRPr lang="en-US" sz="3600" dirty="0">
              <a:solidFill>
                <a:schemeClr val="bg1"/>
              </a:solidFill>
            </a:endParaRPr>
          </a:p>
        </p:txBody>
      </p:sp>
      <p:sp>
        <p:nvSpPr>
          <p:cNvPr id="3" name="Content Placeholder 2"/>
          <p:cNvSpPr>
            <a:spLocks noGrp="1"/>
          </p:cNvSpPr>
          <p:nvPr>
            <p:ph idx="1"/>
          </p:nvPr>
        </p:nvSpPr>
        <p:spPr>
          <a:xfrm>
            <a:off x="76200" y="1066800"/>
            <a:ext cx="5410200" cy="5715000"/>
          </a:xfrm>
        </p:spPr>
        <p:txBody>
          <a:bodyPr/>
          <a:lstStyle/>
          <a:p>
            <a:r>
              <a:rPr lang="en-US" sz="1800" dirty="0"/>
              <a:t>By spaying or neutering your pet, you’ll help control the pet homelessness crisis, which results in millions of healthy dogs and cats being euthanized in the United States each year simply because there aren’t enough homes to go around. </a:t>
            </a:r>
            <a:endParaRPr lang="en-US" sz="1800" dirty="0" smtClean="0"/>
          </a:p>
          <a:p>
            <a:r>
              <a:rPr lang="en-US" sz="1800" dirty="0" smtClean="0"/>
              <a:t>There </a:t>
            </a:r>
            <a:r>
              <a:rPr lang="en-US" sz="1800" dirty="0"/>
              <a:t>are also medical and behavioral benefits to spaying (female pets) and neutering (male pets) your animals.</a:t>
            </a:r>
          </a:p>
          <a:p>
            <a:r>
              <a:rPr lang="en-US" sz="1800" b="1" dirty="0"/>
              <a:t>Here are some of the medical benefits:</a:t>
            </a:r>
            <a:endParaRPr lang="en-US" sz="1800" dirty="0"/>
          </a:p>
          <a:p>
            <a:pPr lvl="1"/>
            <a:r>
              <a:rPr lang="en-US" sz="1800" b="1" dirty="0"/>
              <a:t>Your female pet will live a longer, healthier life.</a:t>
            </a:r>
            <a:r>
              <a:rPr lang="en-US" sz="1800" dirty="0"/>
              <a:t> Spaying helps prevent uterine infections and breast tumors, which are malignant or cancerous in about 50 percent of </a:t>
            </a:r>
            <a:r>
              <a:rPr lang="en-US" sz="1800" dirty="0" smtClean="0"/>
              <a:t>dogs. </a:t>
            </a:r>
            <a:r>
              <a:rPr lang="en-US" sz="1800" dirty="0"/>
              <a:t>Spaying your pet before her first heat offers the best protection from these diseases.</a:t>
            </a:r>
          </a:p>
          <a:p>
            <a:pPr lvl="1"/>
            <a:r>
              <a:rPr lang="en-US" sz="1800" b="1" dirty="0"/>
              <a:t>Neutering your male companion prevents testicular cancer and some prostate problems</a:t>
            </a:r>
            <a:r>
              <a:rPr lang="en-US" sz="1800" b="1" dirty="0" smtClean="0"/>
              <a:t>.</a:t>
            </a:r>
            <a:endParaRPr lang="en-US" sz="1800" dirty="0"/>
          </a:p>
        </p:txBody>
      </p:sp>
    </p:spTree>
    <p:extLst>
      <p:ext uri="{BB962C8B-B14F-4D97-AF65-F5344CB8AC3E}">
        <p14:creationId xmlns:p14="http://schemas.microsoft.com/office/powerpoint/2010/main" val="22920695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Spaying or Neutering</a:t>
            </a:r>
            <a:endParaRPr lang="en-US" sz="3600" dirty="0">
              <a:solidFill>
                <a:schemeClr val="bg1"/>
              </a:solidFill>
            </a:endParaRPr>
          </a:p>
        </p:txBody>
      </p:sp>
      <p:sp>
        <p:nvSpPr>
          <p:cNvPr id="3" name="Content Placeholder 2"/>
          <p:cNvSpPr>
            <a:spLocks noGrp="1"/>
          </p:cNvSpPr>
          <p:nvPr>
            <p:ph idx="1"/>
          </p:nvPr>
        </p:nvSpPr>
        <p:spPr>
          <a:xfrm>
            <a:off x="76200" y="1066800"/>
            <a:ext cx="8001000" cy="5562600"/>
          </a:xfrm>
        </p:spPr>
        <p:txBody>
          <a:bodyPr/>
          <a:lstStyle/>
          <a:p>
            <a:r>
              <a:rPr lang="en-US" sz="1800" b="1" dirty="0" smtClean="0"/>
              <a:t>Behavioral benefits:</a:t>
            </a:r>
          </a:p>
          <a:p>
            <a:pPr lvl="1"/>
            <a:r>
              <a:rPr lang="en-US" sz="1800" b="1" dirty="0"/>
              <a:t>Your spayed female pet won't go into heat </a:t>
            </a:r>
            <a:r>
              <a:rPr lang="en-US" altLang="en-US" sz="1800" dirty="0">
                <a:latin typeface="Arial" panose="020B0604020202020204" pitchFamily="34" charset="0"/>
              </a:rPr>
              <a:t>which means it also gets rid of the bleeding, nervous behaviors, and crying that comes with the heat cycle. </a:t>
            </a:r>
          </a:p>
          <a:p>
            <a:pPr lvl="1"/>
            <a:r>
              <a:rPr lang="en-US" sz="1800" b="1" dirty="0"/>
              <a:t>Your male dog will be less likely to roam away from home.</a:t>
            </a:r>
            <a:r>
              <a:rPr lang="en-US" sz="1800" dirty="0"/>
              <a:t> An intact male will do just about anything to find a mate, including finding creative ways escape from the house. Once he's free to roam, he risks injury in traffic and fights with other male animals.</a:t>
            </a:r>
          </a:p>
          <a:p>
            <a:pPr lvl="1"/>
            <a:r>
              <a:rPr lang="en-US" altLang="en-US" sz="1800" b="1" dirty="0">
                <a:latin typeface="Arial" panose="020B0604020202020204" pitchFamily="34" charset="0"/>
              </a:rPr>
              <a:t>Spayed and neutered animals </a:t>
            </a:r>
            <a:r>
              <a:rPr lang="en-US" altLang="en-US" sz="1800" dirty="0">
                <a:latin typeface="Arial" panose="020B0604020202020204" pitchFamily="34" charset="0"/>
              </a:rPr>
              <a:t>tend to be more affectionate and calmer. </a:t>
            </a:r>
          </a:p>
          <a:p>
            <a:pPr lvl="1"/>
            <a:r>
              <a:rPr lang="en-US" sz="1800" b="1" dirty="0"/>
              <a:t>Spaying/neutering your pets is also highly cost-effective.</a:t>
            </a:r>
            <a:r>
              <a:rPr lang="en-US" sz="1800" dirty="0"/>
              <a:t> The cost of your pet's spay/neuter surgery is far less than the cost of having and caring for a litter.</a:t>
            </a:r>
          </a:p>
          <a:p>
            <a:r>
              <a:rPr lang="en-US" sz="1800" b="1" dirty="0" smtClean="0"/>
              <a:t>When </a:t>
            </a:r>
            <a:r>
              <a:rPr lang="en-US" sz="1800" b="1" dirty="0"/>
              <a:t>to Spay or Neuter Your Pet</a:t>
            </a:r>
            <a:endParaRPr lang="en-US" sz="1800" dirty="0"/>
          </a:p>
          <a:p>
            <a:pPr lvl="1"/>
            <a:r>
              <a:rPr lang="en-US" sz="1800" dirty="0" smtClean="0"/>
              <a:t>While </a:t>
            </a:r>
            <a:r>
              <a:rPr lang="en-US" sz="1800" dirty="0"/>
              <a:t>the traditional age for neutering is six to nine months, puppies as young as eight weeks old can be neutered as long as they’re healthy. Dogs can be neutered as adults as well, although there’s a slightly higher risk of post-operative complications in older dogs, dogs that are overweight or dogs that have health problems.</a:t>
            </a:r>
          </a:p>
          <a:p>
            <a:endParaRPr lang="en-US" sz="1800" b="1" dirty="0" smtClean="0"/>
          </a:p>
          <a:p>
            <a:endParaRPr lang="en-US" sz="1800" dirty="0"/>
          </a:p>
        </p:txBody>
      </p:sp>
    </p:spTree>
    <p:extLst>
      <p:ext uri="{BB962C8B-B14F-4D97-AF65-F5344CB8AC3E}">
        <p14:creationId xmlns:p14="http://schemas.microsoft.com/office/powerpoint/2010/main" val="10506002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smtClean="0">
                <a:solidFill>
                  <a:schemeClr val="bg1"/>
                </a:solidFill>
              </a:rPr>
              <a:t>Requirement 7</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Do the following:</a:t>
            </a:r>
          </a:p>
          <a:p>
            <a:pPr lvl="1">
              <a:buFont typeface="+mj-lt"/>
              <a:buAutoNum type="alphaLcPeriod"/>
            </a:pPr>
            <a:r>
              <a:rPr lang="en-US" sz="1800" dirty="0"/>
              <a:t>Explain the precautions to take in handling a hurt dog.</a:t>
            </a:r>
          </a:p>
          <a:p>
            <a:pPr lvl="1">
              <a:buFont typeface="+mj-lt"/>
              <a:buAutoNum type="alphaLcPeriod"/>
            </a:pPr>
            <a:r>
              <a:rPr lang="en-US" sz="1800" dirty="0"/>
              <a:t>Show how to put on an emergency muzzle.</a:t>
            </a:r>
          </a:p>
          <a:p>
            <a:pPr lvl="1">
              <a:buFont typeface="+mj-lt"/>
              <a:buAutoNum type="alphaLcPeriod"/>
            </a:pPr>
            <a:r>
              <a:rPr lang="en-US" sz="1800" dirty="0"/>
              <a:t>Explain how to treat wounds. Explain first aid for a dog bite.</a:t>
            </a:r>
          </a:p>
          <a:p>
            <a:pPr lvl="1">
              <a:buFont typeface="+mj-lt"/>
              <a:buAutoNum type="alphaLcPeriod"/>
            </a:pPr>
            <a:r>
              <a:rPr lang="en-US" sz="1800" dirty="0"/>
              <a:t>Show how to put on a simple dressing and bandage the foot, body, or head of your dog.</a:t>
            </a:r>
          </a:p>
          <a:p>
            <a:pPr lvl="1">
              <a:buFont typeface="+mj-lt"/>
              <a:buAutoNum type="alphaLcPeriod"/>
            </a:pPr>
            <a:r>
              <a:rPr lang="en-US" sz="1800" dirty="0"/>
              <a:t>Explain what to do if a dog is hit by a car.</a:t>
            </a:r>
          </a:p>
          <a:p>
            <a:pPr lvl="1">
              <a:buFont typeface="+mj-lt"/>
              <a:buAutoNum type="alphaLcPeriod"/>
            </a:pPr>
            <a:r>
              <a:rPr lang="en-US" sz="1800" dirty="0"/>
              <a:t>List the things needed in every dog owner's first-aid kit.</a:t>
            </a:r>
          </a:p>
          <a:p>
            <a:pPr lvl="1">
              <a:buFont typeface="+mj-lt"/>
              <a:buAutoNum type="alphaLcPeriod"/>
            </a:pPr>
            <a:r>
              <a:rPr lang="en-US" sz="1800" dirty="0"/>
              <a:t>Tell the dangers of home treatment of a serious ailment.</a:t>
            </a:r>
          </a:p>
          <a:p>
            <a:pPr lvl="1">
              <a:buFont typeface="+mj-lt"/>
              <a:buAutoNum type="alphaLcPeriod"/>
            </a:pPr>
            <a:r>
              <a:rPr lang="en-US" sz="1800" dirty="0"/>
              <a:t>Briefly discuss the cause and method of spread, the signs and symptoms and the methods of prevention of rabies, parvovirus, distemper, and heartworms in dogs.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56430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smtClean="0">
                <a:solidFill>
                  <a:schemeClr val="bg1"/>
                </a:solidFill>
              </a:rPr>
              <a:t>Handling a Hurt Dog</a:t>
            </a:r>
            <a:endParaRPr lang="en-US" sz="3600" dirty="0">
              <a:solidFill>
                <a:schemeClr val="bg1"/>
              </a:solidFill>
            </a:endParaRPr>
          </a:p>
        </p:txBody>
      </p:sp>
      <p:sp>
        <p:nvSpPr>
          <p:cNvPr id="3" name="Content Placeholder 2"/>
          <p:cNvSpPr>
            <a:spLocks noGrp="1"/>
          </p:cNvSpPr>
          <p:nvPr>
            <p:ph idx="1"/>
          </p:nvPr>
        </p:nvSpPr>
        <p:spPr>
          <a:xfrm>
            <a:off x="228600" y="1371600"/>
            <a:ext cx="4367814" cy="5257800"/>
          </a:xfrm>
        </p:spPr>
        <p:txBody>
          <a:bodyPr/>
          <a:lstStyle/>
          <a:p>
            <a:r>
              <a:rPr lang="en-US" sz="1800" dirty="0"/>
              <a:t>Approach the dog </a:t>
            </a:r>
            <a:r>
              <a:rPr lang="en-US" sz="1800" dirty="0" smtClean="0"/>
              <a:t>slowly and quietly, speaking in a comforting tone.</a:t>
            </a:r>
          </a:p>
          <a:p>
            <a:r>
              <a:rPr lang="en-US" sz="1800" dirty="0" smtClean="0"/>
              <a:t>A seriously injured dog is frightened and in pain, and might act unpredictably, even biting its owner. Before you begin first aid, muzzle the dog.</a:t>
            </a:r>
            <a:endParaRPr lang="en-US" sz="1800" dirty="0"/>
          </a:p>
          <a:p>
            <a:r>
              <a:rPr lang="en-US" sz="1800" dirty="0" smtClean="0"/>
              <a:t>Get </a:t>
            </a:r>
            <a:r>
              <a:rPr lang="en-US" sz="1800" dirty="0"/>
              <a:t>the dog into a comfortable </a:t>
            </a:r>
            <a:r>
              <a:rPr lang="en-US" sz="1800" dirty="0" smtClean="0"/>
              <a:t>position.</a:t>
            </a:r>
            <a:endParaRPr lang="en-US" sz="1800" dirty="0"/>
          </a:p>
        </p:txBody>
      </p:sp>
      <p:pic>
        <p:nvPicPr>
          <p:cNvPr id="6" name="Picture 5"/>
          <p:cNvPicPr>
            <a:picLocks noChangeAspect="1"/>
          </p:cNvPicPr>
          <p:nvPr/>
        </p:nvPicPr>
        <p:blipFill>
          <a:blip r:embed="rId2"/>
          <a:stretch>
            <a:fillRect/>
          </a:stretch>
        </p:blipFill>
        <p:spPr>
          <a:xfrm>
            <a:off x="4596414" y="1353845"/>
            <a:ext cx="4381500" cy="3286125"/>
          </a:xfrm>
          <a:prstGeom prst="rect">
            <a:avLst/>
          </a:prstGeom>
        </p:spPr>
      </p:pic>
    </p:spTree>
    <p:extLst>
      <p:ext uri="{BB962C8B-B14F-4D97-AF65-F5344CB8AC3E}">
        <p14:creationId xmlns:p14="http://schemas.microsoft.com/office/powerpoint/2010/main" val="3818610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Emergency Muzzle</a:t>
            </a:r>
            <a:endParaRPr lang="en-US" sz="3600" dirty="0">
              <a:solidFill>
                <a:schemeClr val="bg1"/>
              </a:solidFill>
            </a:endParaRPr>
          </a:p>
        </p:txBody>
      </p:sp>
      <p:sp>
        <p:nvSpPr>
          <p:cNvPr id="3" name="Content Placeholder 2"/>
          <p:cNvSpPr>
            <a:spLocks noGrp="1"/>
          </p:cNvSpPr>
          <p:nvPr>
            <p:ph idx="1"/>
          </p:nvPr>
        </p:nvSpPr>
        <p:spPr>
          <a:xfrm>
            <a:off x="264111" y="1066800"/>
            <a:ext cx="5715000" cy="5486400"/>
          </a:xfrm>
        </p:spPr>
        <p:txBody>
          <a:bodyPr/>
          <a:lstStyle/>
          <a:p>
            <a:r>
              <a:rPr lang="en-US" sz="1800" dirty="0" smtClean="0"/>
              <a:t>You </a:t>
            </a:r>
            <a:r>
              <a:rPr lang="en-US" sz="1800" dirty="0"/>
              <a:t>will need a leash or a piece of gauze, and a pair of scissors.</a:t>
            </a:r>
          </a:p>
          <a:p>
            <a:r>
              <a:rPr lang="en-US" sz="1800" dirty="0" smtClean="0"/>
              <a:t>First </a:t>
            </a:r>
            <a:r>
              <a:rPr lang="en-US" sz="1800" dirty="0"/>
              <a:t>create a loop that is about three times the size of your dog’s snout so you can slip it on, tighten it, and then tie into a knot on the top of the nose. Bring the two ends around to create a second loop around the snout. Tie these ends underneath the jaw with another single knot. Once secured around your dog’s muzzle, bring the ends of the gauze or leash (now underneath your dog’s jaw) around the back of the ears. Tie again. The muzzle will be tight enough where your dog is unable to open their mouth but not too tight that they can’t breathe.</a:t>
            </a:r>
          </a:p>
          <a:p>
            <a:r>
              <a:rPr lang="en-US" sz="1800" dirty="0"/>
              <a:t>Note: You will need to be able to remove the muzzle quickly should your dog start vomiting, so make sure you leave an out! If it isn’t easily removable, scissors can quickly cut through the fabric.</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219200"/>
            <a:ext cx="2857500" cy="2143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672427"/>
            <a:ext cx="3048000" cy="2286000"/>
          </a:xfrm>
          <a:prstGeom prst="rect">
            <a:avLst/>
          </a:prstGeom>
        </p:spPr>
      </p:pic>
    </p:spTree>
    <p:extLst>
      <p:ext uri="{BB962C8B-B14F-4D97-AF65-F5344CB8AC3E}">
        <p14:creationId xmlns:p14="http://schemas.microsoft.com/office/powerpoint/2010/main" val="819408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First Aid for a Dog </a:t>
            </a:r>
            <a:r>
              <a:rPr lang="en-US" sz="3600" dirty="0" smtClean="0">
                <a:solidFill>
                  <a:schemeClr val="bg1"/>
                </a:solidFill>
              </a:rPr>
              <a:t>Bite</a:t>
            </a:r>
            <a:endParaRPr lang="en-US" sz="3600" dirty="0">
              <a:solidFill>
                <a:schemeClr val="bg1"/>
              </a:solidFill>
            </a:endParaRPr>
          </a:p>
        </p:txBody>
      </p:sp>
      <p:sp>
        <p:nvSpPr>
          <p:cNvPr id="3" name="Content Placeholder 2"/>
          <p:cNvSpPr>
            <a:spLocks noGrp="1"/>
          </p:cNvSpPr>
          <p:nvPr>
            <p:ph idx="1"/>
          </p:nvPr>
        </p:nvSpPr>
        <p:spPr>
          <a:xfrm>
            <a:off x="228600" y="1295400"/>
            <a:ext cx="4267200" cy="5334000"/>
          </a:xfrm>
        </p:spPr>
        <p:txBody>
          <a:bodyPr/>
          <a:lstStyle/>
          <a:p>
            <a:r>
              <a:rPr lang="en-US" sz="1800" dirty="0" smtClean="0"/>
              <a:t>Place </a:t>
            </a:r>
            <a:r>
              <a:rPr lang="en-US" sz="1800" dirty="0"/>
              <a:t>a clean towel over the injury to stop any bleeding.</a:t>
            </a:r>
          </a:p>
          <a:p>
            <a:r>
              <a:rPr lang="en-US" sz="1800" dirty="0"/>
              <a:t>Try to keep the injured area elevated.</a:t>
            </a:r>
          </a:p>
          <a:p>
            <a:r>
              <a:rPr lang="en-US" sz="1800" dirty="0"/>
              <a:t>Wash the bite carefully with soap and water.</a:t>
            </a:r>
          </a:p>
          <a:p>
            <a:r>
              <a:rPr lang="en-US" sz="1800" dirty="0"/>
              <a:t>Apply a sterile bandage to the wound.</a:t>
            </a:r>
          </a:p>
          <a:p>
            <a:r>
              <a:rPr lang="en-US" sz="1800" dirty="0"/>
              <a:t>Apply antibiotic ointment to the injury every day to prevent infection</a:t>
            </a:r>
            <a:r>
              <a:rPr lang="en-US" sz="1800" dirty="0" smtClean="0"/>
              <a:t>.</a:t>
            </a:r>
          </a:p>
          <a:p>
            <a:r>
              <a:rPr lang="en-US" sz="1800" dirty="0" smtClean="0"/>
              <a:t>Consult a physician.</a:t>
            </a:r>
          </a:p>
          <a:p>
            <a:r>
              <a:rPr lang="en-US" sz="1800" dirty="0" smtClean="0"/>
              <a:t>If another dog bites yours, treat the wound as you would any puncture wound and consult a veterinarian.</a:t>
            </a:r>
            <a:endParaRPr lang="en-US" sz="1800"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530" y="1447800"/>
            <a:ext cx="4480155" cy="3148824"/>
          </a:xfrm>
          <a:prstGeom prst="rect">
            <a:avLst/>
          </a:prstGeom>
        </p:spPr>
      </p:pic>
    </p:spTree>
    <p:extLst>
      <p:ext uri="{BB962C8B-B14F-4D97-AF65-F5344CB8AC3E}">
        <p14:creationId xmlns:p14="http://schemas.microsoft.com/office/powerpoint/2010/main" val="1541547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Bandaging a Dog</a:t>
            </a:r>
            <a:endParaRPr lang="en-US" sz="3600" dirty="0">
              <a:solidFill>
                <a:schemeClr val="bg1"/>
              </a:solidFill>
            </a:endParaRPr>
          </a:p>
        </p:txBody>
      </p:sp>
      <p:sp>
        <p:nvSpPr>
          <p:cNvPr id="3" name="Content Placeholder 2"/>
          <p:cNvSpPr>
            <a:spLocks noGrp="1"/>
          </p:cNvSpPr>
          <p:nvPr>
            <p:ph idx="1"/>
          </p:nvPr>
        </p:nvSpPr>
        <p:spPr>
          <a:xfrm>
            <a:off x="228600" y="1143000"/>
            <a:ext cx="6172200" cy="5715000"/>
          </a:xfrm>
        </p:spPr>
        <p:txBody>
          <a:bodyPr/>
          <a:lstStyle/>
          <a:p>
            <a:r>
              <a:rPr lang="en-US" sz="1800" dirty="0" smtClean="0"/>
              <a:t>Clean </a:t>
            </a:r>
            <a:r>
              <a:rPr lang="en-US" sz="1800" dirty="0"/>
              <a:t>and disinfect the wound of your dog.</a:t>
            </a:r>
          </a:p>
          <a:p>
            <a:r>
              <a:rPr lang="en-US" sz="1800" dirty="0" smtClean="0"/>
              <a:t>Put a sterile, nonstick, absorbent </a:t>
            </a:r>
            <a:r>
              <a:rPr lang="en-US" sz="1800" dirty="0"/>
              <a:t>pad on the wound. </a:t>
            </a:r>
          </a:p>
          <a:p>
            <a:r>
              <a:rPr lang="en-US" sz="1800" dirty="0" smtClean="0"/>
              <a:t>Then wrap </a:t>
            </a:r>
            <a:r>
              <a:rPr lang="en-US" sz="1800" dirty="0"/>
              <a:t>a gauze bandage with one-third of the bandage being exposed on each </a:t>
            </a:r>
            <a:r>
              <a:rPr lang="en-US" sz="1800" dirty="0" smtClean="0"/>
              <a:t>wrap.</a:t>
            </a:r>
            <a:endParaRPr lang="en-US" sz="1800" dirty="0"/>
          </a:p>
          <a:p>
            <a:r>
              <a:rPr lang="en-US" sz="1800" dirty="0"/>
              <a:t>Next, wrap a layer of adhesive </a:t>
            </a:r>
            <a:r>
              <a:rPr lang="en-US" sz="1800" dirty="0" smtClean="0"/>
              <a:t>tape/bandage </a:t>
            </a:r>
            <a:r>
              <a:rPr lang="en-US" sz="1800" dirty="0"/>
              <a:t>over the gauge bandage.</a:t>
            </a:r>
          </a:p>
          <a:p>
            <a:r>
              <a:rPr lang="en-US" sz="1800" dirty="0" smtClean="0"/>
              <a:t>Use </a:t>
            </a:r>
            <a:r>
              <a:rPr lang="en-US" sz="1800" dirty="0"/>
              <a:t>a strip of sticky tape to connect the fur and the bandage. This will help in keeping the bandage secured from slipping.</a:t>
            </a:r>
          </a:p>
          <a:p>
            <a:r>
              <a:rPr lang="en-US" sz="1800" dirty="0" smtClean="0"/>
              <a:t>Here </a:t>
            </a:r>
            <a:r>
              <a:rPr lang="en-US" sz="1800" dirty="0"/>
              <a:t>are additional things that you need to do for extra care depending on the kind of injury:</a:t>
            </a:r>
          </a:p>
          <a:p>
            <a:pPr lvl="1"/>
            <a:r>
              <a:rPr lang="en-US" sz="1400" dirty="0"/>
              <a:t>For leg wounds, wrap roll cotton over the gauze pad, then wrap stretch gauze, and finish with adhesive tape or bandage.</a:t>
            </a:r>
          </a:p>
          <a:p>
            <a:pPr lvl="1"/>
            <a:r>
              <a:rPr lang="en-US" sz="1400" dirty="0"/>
              <a:t>For tail wounds, do the above mentioned steps, but use long materials and secure the bandage on your dog’s tail in case it might fall off from wagging.</a:t>
            </a:r>
          </a:p>
          <a:p>
            <a:pPr lvl="1"/>
            <a:r>
              <a:rPr lang="en-US" sz="1400" dirty="0"/>
              <a:t>For torso wounds, wrap a towel around the torso, or a pillow case. Use pins on the side (opposite of the wound) to secure the bandage.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334" y="993297"/>
            <a:ext cx="2516610" cy="1676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334" y="2816702"/>
            <a:ext cx="2516610" cy="20068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390" y="4970542"/>
            <a:ext cx="2516610" cy="1887458"/>
          </a:xfrm>
          <a:prstGeom prst="rect">
            <a:avLst/>
          </a:prstGeom>
        </p:spPr>
      </p:pic>
    </p:spTree>
    <p:extLst>
      <p:ext uri="{BB962C8B-B14F-4D97-AF65-F5344CB8AC3E}">
        <p14:creationId xmlns:p14="http://schemas.microsoft.com/office/powerpoint/2010/main" val="2776804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Seven Major Dog Groups</a:t>
            </a:r>
            <a:endParaRPr lang="en-US" sz="3600" dirty="0">
              <a:solidFill>
                <a:schemeClr val="bg1"/>
              </a:solidFill>
            </a:endParaRPr>
          </a:p>
        </p:txBody>
      </p:sp>
      <p:sp>
        <p:nvSpPr>
          <p:cNvPr id="3" name="Content Placeholder 2"/>
          <p:cNvSpPr>
            <a:spLocks noGrp="1"/>
          </p:cNvSpPr>
          <p:nvPr>
            <p:ph idx="1"/>
          </p:nvPr>
        </p:nvSpPr>
        <p:spPr>
          <a:xfrm>
            <a:off x="914400" y="2514600"/>
            <a:ext cx="7315200" cy="4191000"/>
          </a:xfrm>
        </p:spPr>
        <p:txBody>
          <a:bodyPr/>
          <a:lstStyle/>
          <a:p>
            <a:r>
              <a:rPr lang="en-US" sz="1800" b="1" dirty="0"/>
              <a:t>Sporting Group</a:t>
            </a:r>
          </a:p>
          <a:p>
            <a:r>
              <a:rPr lang="en-US" sz="1800" dirty="0"/>
              <a:t>Breeds in the Sporting Group were bred to assist hunters in the capture and retrieval of feathered game. Retrievers, built for swimming, specialize on waterfowl, while the hunting grounds of setters, spaniels, and pointing breeds are grasslands where quail, pheasant, and other game birds nest. Many Sporting Group breeds possess thick, water-repellant coats resistant to harsh hunting conditions.</a:t>
            </a:r>
          </a:p>
          <a:p>
            <a:r>
              <a:rPr lang="en-US" sz="1800" b="1" dirty="0"/>
              <a:t>Breeds You May Know:</a:t>
            </a:r>
            <a:endParaRPr lang="en-US" sz="1800" dirty="0"/>
          </a:p>
          <a:p>
            <a:pPr lvl="1"/>
            <a:r>
              <a:rPr lang="en-US" sz="1400" dirty="0"/>
              <a:t>Labrador Retriever</a:t>
            </a:r>
          </a:p>
          <a:p>
            <a:pPr lvl="1"/>
            <a:r>
              <a:rPr lang="en-US" sz="1400" dirty="0"/>
              <a:t>German Shorthaired Pointer</a:t>
            </a:r>
          </a:p>
          <a:p>
            <a:pPr lvl="1"/>
            <a:r>
              <a:rPr lang="en-US" sz="1400" dirty="0"/>
              <a:t>Cocker Spaniel</a:t>
            </a:r>
          </a:p>
          <a:p>
            <a:endParaRPr lang="en-US" dirty="0"/>
          </a:p>
        </p:txBody>
      </p:sp>
      <p:grpSp>
        <p:nvGrpSpPr>
          <p:cNvPr id="10" name="Group 9"/>
          <p:cNvGrpSpPr/>
          <p:nvPr/>
        </p:nvGrpSpPr>
        <p:grpSpPr>
          <a:xfrm>
            <a:off x="1257300" y="1139951"/>
            <a:ext cx="6629400" cy="1374649"/>
            <a:chOff x="990600" y="1139951"/>
            <a:chExt cx="6629400" cy="1374649"/>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139951"/>
              <a:ext cx="2514600" cy="137464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139952"/>
              <a:ext cx="2070253" cy="137464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533" y="1139951"/>
              <a:ext cx="2055467" cy="1370311"/>
            </a:xfrm>
            <a:prstGeom prst="rect">
              <a:avLst/>
            </a:prstGeom>
          </p:spPr>
        </p:pic>
      </p:grpSp>
    </p:spTree>
    <p:extLst>
      <p:ext uri="{BB962C8B-B14F-4D97-AF65-F5344CB8AC3E}">
        <p14:creationId xmlns:p14="http://schemas.microsoft.com/office/powerpoint/2010/main" val="10958355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What </a:t>
            </a:r>
            <a:r>
              <a:rPr lang="en-US" sz="3600" dirty="0">
                <a:solidFill>
                  <a:schemeClr val="bg1"/>
                </a:solidFill>
              </a:rPr>
              <a:t>to </a:t>
            </a:r>
            <a:r>
              <a:rPr lang="en-US" sz="3600" dirty="0" smtClean="0">
                <a:solidFill>
                  <a:schemeClr val="bg1"/>
                </a:solidFill>
              </a:rPr>
              <a:t>Do </a:t>
            </a:r>
            <a:r>
              <a:rPr lang="en-US" sz="3600" dirty="0">
                <a:solidFill>
                  <a:schemeClr val="bg1"/>
                </a:solidFill>
              </a:rPr>
              <a:t>if a </a:t>
            </a:r>
            <a:r>
              <a:rPr lang="en-US" sz="3600" dirty="0" smtClean="0">
                <a:solidFill>
                  <a:schemeClr val="bg1"/>
                </a:solidFill>
              </a:rPr>
              <a:t>Dog </a:t>
            </a:r>
            <a:r>
              <a:rPr lang="en-US" sz="3600" dirty="0">
                <a:solidFill>
                  <a:schemeClr val="bg1"/>
                </a:solidFill>
              </a:rPr>
              <a:t>is </a:t>
            </a:r>
            <a:r>
              <a:rPr lang="en-US" sz="3600" dirty="0" smtClean="0">
                <a:solidFill>
                  <a:schemeClr val="bg1"/>
                </a:solidFill>
              </a:rPr>
              <a:t>Hit </a:t>
            </a:r>
            <a:r>
              <a:rPr lang="en-US" sz="3600" dirty="0">
                <a:solidFill>
                  <a:schemeClr val="bg1"/>
                </a:solidFill>
              </a:rPr>
              <a:t>by a </a:t>
            </a:r>
            <a:r>
              <a:rPr lang="en-US" sz="3600" dirty="0" smtClean="0">
                <a:solidFill>
                  <a:schemeClr val="bg1"/>
                </a:solidFill>
              </a:rPr>
              <a:t>Car</a:t>
            </a:r>
            <a:endParaRPr lang="en-US" sz="3600" dirty="0">
              <a:solidFill>
                <a:schemeClr val="bg1"/>
              </a:solidFill>
            </a:endParaRPr>
          </a:p>
        </p:txBody>
      </p:sp>
      <p:sp>
        <p:nvSpPr>
          <p:cNvPr id="3" name="Content Placeholder 2"/>
          <p:cNvSpPr>
            <a:spLocks noGrp="1"/>
          </p:cNvSpPr>
          <p:nvPr>
            <p:ph idx="1"/>
          </p:nvPr>
        </p:nvSpPr>
        <p:spPr>
          <a:xfrm>
            <a:off x="228600" y="1143000"/>
            <a:ext cx="5638800" cy="5486400"/>
          </a:xfrm>
        </p:spPr>
        <p:txBody>
          <a:bodyPr/>
          <a:lstStyle/>
          <a:p>
            <a:r>
              <a:rPr lang="en-US" sz="1400" dirty="0" smtClean="0"/>
              <a:t>Don't </a:t>
            </a:r>
            <a:r>
              <a:rPr lang="en-US" sz="1400" dirty="0"/>
              <a:t>panic</a:t>
            </a:r>
          </a:p>
          <a:p>
            <a:r>
              <a:rPr lang="en-US" sz="1400" dirty="0" smtClean="0"/>
              <a:t>Move </a:t>
            </a:r>
            <a:r>
              <a:rPr lang="en-US" sz="1400" dirty="0"/>
              <a:t>the pet and yourself to a safe location. If there are bystanders, ask them to safely stop traffic and to assist you if you are unable to carry your dog.</a:t>
            </a:r>
          </a:p>
          <a:p>
            <a:r>
              <a:rPr lang="en-US" sz="1400" dirty="0" smtClean="0"/>
              <a:t>Keep </a:t>
            </a:r>
            <a:r>
              <a:rPr lang="en-US" sz="1400" dirty="0"/>
              <a:t>the injured dog warm by wrapping them in a blanket, keeping their nose and mouth </a:t>
            </a:r>
            <a:r>
              <a:rPr lang="en-US" sz="1400" dirty="0" smtClean="0"/>
              <a:t>exposed. </a:t>
            </a:r>
            <a:r>
              <a:rPr lang="en-US" sz="1400" dirty="0"/>
              <a:t>Wrapping a dog in a blanket or towel will provide warmth and security. A blanket can also be used as a stretcher for severely injured or weakened dogs</a:t>
            </a:r>
            <a:r>
              <a:rPr lang="en-US" sz="1400" dirty="0" smtClean="0"/>
              <a:t>.</a:t>
            </a:r>
            <a:endParaRPr lang="en-US" sz="1400" dirty="0"/>
          </a:p>
          <a:p>
            <a:r>
              <a:rPr lang="en-US" sz="1400" dirty="0"/>
              <a:t>Cover any wounds with a clean cloth and apply gentle pressure to stop any bleeding</a:t>
            </a:r>
          </a:p>
          <a:p>
            <a:r>
              <a:rPr lang="en-US" sz="1400" dirty="0"/>
              <a:t>Avoid giving the dog any food or drink </a:t>
            </a:r>
            <a:r>
              <a:rPr lang="en-US" sz="1400" dirty="0" smtClean="0"/>
              <a:t>immediately </a:t>
            </a:r>
            <a:r>
              <a:rPr lang="en-US" sz="1400" dirty="0"/>
              <a:t>after the accident</a:t>
            </a:r>
          </a:p>
          <a:p>
            <a:r>
              <a:rPr lang="en-US" sz="1400" dirty="0" smtClean="0"/>
              <a:t>A </a:t>
            </a:r>
            <a:r>
              <a:rPr lang="en-US" sz="1400" dirty="0"/>
              <a:t>makeshift muzzle is critical for you to stay safe and to be available to care for your injured dog. </a:t>
            </a:r>
            <a:r>
              <a:rPr lang="en-US" sz="1400" dirty="0" smtClean="0"/>
              <a:t>If </a:t>
            </a:r>
            <a:r>
              <a:rPr lang="en-US" sz="1400" dirty="0"/>
              <a:t>your dog appears to have difficulty breathing, do not use a muzzle. Instead, use a blanket to wrap your dog, trying to avoid pressure on injured areas and keep your face away from its mouth.</a:t>
            </a:r>
          </a:p>
          <a:p>
            <a:r>
              <a:rPr lang="en-US" sz="1400" dirty="0" smtClean="0"/>
              <a:t>Once </a:t>
            </a:r>
            <a:r>
              <a:rPr lang="en-US" sz="1400" dirty="0"/>
              <a:t>your pet has been situated in a transport vehicle, call the nearest veterinary hospital to notify them of the situation and your estimated time of arrival. </a:t>
            </a:r>
          </a:p>
          <a:p>
            <a:r>
              <a:rPr lang="en-US" sz="1400" dirty="0"/>
              <a:t>Even if you believe your dog has not sustained a major injury as a result from being hit by a car, it is crucial that he or she sees a veterinarian as soon as possible.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057400"/>
            <a:ext cx="3227295" cy="2286000"/>
          </a:xfrm>
          <a:prstGeom prst="rect">
            <a:avLst/>
          </a:prstGeom>
        </p:spPr>
      </p:pic>
    </p:spTree>
    <p:extLst>
      <p:ext uri="{BB962C8B-B14F-4D97-AF65-F5344CB8AC3E}">
        <p14:creationId xmlns:p14="http://schemas.microsoft.com/office/powerpoint/2010/main" val="3765576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Dog Owner's First-Aid Kit</a:t>
            </a:r>
            <a:endParaRPr lang="en-US" sz="3600" dirty="0">
              <a:solidFill>
                <a:schemeClr val="bg1"/>
              </a:solidFill>
            </a:endParaRPr>
          </a:p>
        </p:txBody>
      </p:sp>
      <p:sp>
        <p:nvSpPr>
          <p:cNvPr id="3" name="Content Placeholder 2"/>
          <p:cNvSpPr>
            <a:spLocks noGrp="1"/>
          </p:cNvSpPr>
          <p:nvPr>
            <p:ph idx="1"/>
          </p:nvPr>
        </p:nvSpPr>
        <p:spPr>
          <a:xfrm>
            <a:off x="381000" y="1447800"/>
            <a:ext cx="7315200" cy="3962400"/>
          </a:xfrm>
        </p:spPr>
        <p:txBody>
          <a:bodyPr numCol="2"/>
          <a:lstStyle/>
          <a:p>
            <a:pPr marL="0" indent="0">
              <a:buNone/>
            </a:pPr>
            <a:r>
              <a:rPr lang="en-US" sz="1400" b="1" dirty="0"/>
              <a:t>Your Kit Should Contain</a:t>
            </a:r>
            <a:endParaRPr lang="en-US" sz="1400" dirty="0"/>
          </a:p>
          <a:p>
            <a:r>
              <a:rPr lang="en-US" sz="1400" dirty="0"/>
              <a:t>Absorbent gauze pads</a:t>
            </a:r>
          </a:p>
          <a:p>
            <a:r>
              <a:rPr lang="en-US" sz="1400" dirty="0"/>
              <a:t>Adhesive tape</a:t>
            </a:r>
          </a:p>
          <a:p>
            <a:r>
              <a:rPr lang="en-US" sz="1400" dirty="0"/>
              <a:t>Cotton balls or swabs</a:t>
            </a:r>
          </a:p>
          <a:p>
            <a:r>
              <a:rPr lang="en-US" sz="1400" dirty="0"/>
              <a:t>Fresh 3% hydrogen peroxide to induce vomiting (always check with veterinarian or animal poison control expert before giving to your pet)</a:t>
            </a:r>
          </a:p>
          <a:p>
            <a:r>
              <a:rPr lang="en-US" sz="1400" dirty="0"/>
              <a:t>Ice pack</a:t>
            </a:r>
          </a:p>
          <a:p>
            <a:r>
              <a:rPr lang="en-US" sz="1400" dirty="0"/>
              <a:t>Disposable gloves</a:t>
            </a:r>
          </a:p>
          <a:p>
            <a:r>
              <a:rPr lang="en-US" sz="1400" dirty="0"/>
              <a:t>Scissors with blunt end</a:t>
            </a:r>
          </a:p>
          <a:p>
            <a:r>
              <a:rPr lang="en-US" sz="1400" dirty="0"/>
              <a:t>Tweezers</a:t>
            </a:r>
          </a:p>
          <a:p>
            <a:r>
              <a:rPr lang="en-US" sz="1400" dirty="0" smtClean="0"/>
              <a:t>Antibiotic </a:t>
            </a:r>
            <a:r>
              <a:rPr lang="en-US" sz="1400" dirty="0"/>
              <a:t>ointment</a:t>
            </a:r>
          </a:p>
          <a:p>
            <a:r>
              <a:rPr lang="en-US" sz="1400" dirty="0"/>
              <a:t>Oral syringe or turkey baster</a:t>
            </a:r>
          </a:p>
          <a:p>
            <a:r>
              <a:rPr lang="en-US" sz="1400" dirty="0"/>
              <a:t>Liquid dishwashing detergent (for bathing)</a:t>
            </a:r>
          </a:p>
          <a:p>
            <a:endParaRPr lang="en-US" sz="1400" dirty="0" smtClean="0"/>
          </a:p>
          <a:p>
            <a:endParaRPr lang="en-US" sz="1400" dirty="0"/>
          </a:p>
          <a:p>
            <a:r>
              <a:rPr lang="en-US" sz="1400" dirty="0" smtClean="0"/>
              <a:t>Towels</a:t>
            </a:r>
            <a:endParaRPr lang="en-US" sz="1400" dirty="0"/>
          </a:p>
          <a:p>
            <a:r>
              <a:rPr lang="en-US" sz="1400" dirty="0"/>
              <a:t>Small flashlight</a:t>
            </a:r>
          </a:p>
          <a:p>
            <a:r>
              <a:rPr lang="en-US" sz="1400" dirty="0"/>
              <a:t>Alcohol wipes</a:t>
            </a:r>
          </a:p>
          <a:p>
            <a:r>
              <a:rPr lang="en-US" sz="1400" dirty="0"/>
              <a:t>Styptic powder</a:t>
            </a:r>
          </a:p>
          <a:p>
            <a:r>
              <a:rPr lang="en-US" sz="1400" dirty="0"/>
              <a:t>Saline eye </a:t>
            </a:r>
            <a:r>
              <a:rPr lang="en-US" sz="1400" dirty="0" smtClean="0"/>
              <a:t>solution</a:t>
            </a:r>
          </a:p>
          <a:p>
            <a:r>
              <a:rPr lang="en-US" sz="1400" dirty="0" smtClean="0"/>
              <a:t>Artificial tears</a:t>
            </a:r>
          </a:p>
          <a:p>
            <a:r>
              <a:rPr lang="en-US" sz="1400" dirty="0" smtClean="0"/>
              <a:t>Phone </a:t>
            </a:r>
            <a:r>
              <a:rPr lang="en-US" sz="1400" dirty="0"/>
              <a:t>number, clinic name, address of your veterinarian as well as local veterinary emergency clinics.  </a:t>
            </a:r>
          </a:p>
          <a:p>
            <a:r>
              <a:rPr lang="en-US" sz="1400" dirty="0"/>
              <a:t>Make sure to check your pack every few months to make sure nothing has expired or needs to be replaced. And of course keep your kit out of the reach of children.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990599"/>
            <a:ext cx="2815596" cy="2256231"/>
          </a:xfrm>
          <a:prstGeom prst="rect">
            <a:avLst/>
          </a:prstGeom>
        </p:spPr>
      </p:pic>
    </p:spTree>
    <p:extLst>
      <p:ext uri="{BB962C8B-B14F-4D97-AF65-F5344CB8AC3E}">
        <p14:creationId xmlns:p14="http://schemas.microsoft.com/office/powerpoint/2010/main" val="26336634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15962"/>
          </a:xfrm>
        </p:spPr>
        <p:txBody>
          <a:bodyPr/>
          <a:lstStyle/>
          <a:p>
            <a:r>
              <a:rPr lang="en-US" sz="2800" dirty="0" smtClean="0">
                <a:solidFill>
                  <a:schemeClr val="bg1"/>
                </a:solidFill>
              </a:rPr>
              <a:t>Dangers </a:t>
            </a:r>
            <a:r>
              <a:rPr lang="en-US" sz="2800" dirty="0">
                <a:solidFill>
                  <a:schemeClr val="bg1"/>
                </a:solidFill>
              </a:rPr>
              <a:t>of </a:t>
            </a:r>
            <a:r>
              <a:rPr lang="en-US" sz="2800" dirty="0" smtClean="0">
                <a:solidFill>
                  <a:schemeClr val="bg1"/>
                </a:solidFill>
              </a:rPr>
              <a:t>Home Treatment </a:t>
            </a:r>
            <a:r>
              <a:rPr lang="en-US" sz="2800" dirty="0">
                <a:solidFill>
                  <a:schemeClr val="bg1"/>
                </a:solidFill>
              </a:rPr>
              <a:t>of a </a:t>
            </a:r>
            <a:r>
              <a:rPr lang="en-US" sz="2800" dirty="0" smtClean="0">
                <a:solidFill>
                  <a:schemeClr val="bg1"/>
                </a:solidFill>
              </a:rPr>
              <a:t>Serious Dog Ailment</a:t>
            </a:r>
            <a:endParaRPr lang="en-US" sz="2800" dirty="0">
              <a:solidFill>
                <a:schemeClr val="bg1"/>
              </a:solidFill>
            </a:endParaRPr>
          </a:p>
        </p:txBody>
      </p:sp>
      <p:sp>
        <p:nvSpPr>
          <p:cNvPr id="3" name="Content Placeholder 2"/>
          <p:cNvSpPr>
            <a:spLocks noGrp="1"/>
          </p:cNvSpPr>
          <p:nvPr>
            <p:ph idx="1"/>
          </p:nvPr>
        </p:nvSpPr>
        <p:spPr>
          <a:xfrm>
            <a:off x="457200" y="1219200"/>
            <a:ext cx="7315200" cy="5410200"/>
          </a:xfrm>
        </p:spPr>
        <p:txBody>
          <a:bodyPr/>
          <a:lstStyle/>
          <a:p>
            <a:pPr marL="0" indent="0">
              <a:buNone/>
            </a:pPr>
            <a:r>
              <a:rPr lang="en-US" sz="1600" dirty="0" smtClean="0"/>
              <a:t>Consider these risks before treating your pet at home.</a:t>
            </a:r>
          </a:p>
          <a:p>
            <a:pPr>
              <a:buFont typeface="+mj-lt"/>
              <a:buAutoNum type="arabicPeriod"/>
            </a:pPr>
            <a:r>
              <a:rPr lang="en-US" sz="1600" b="1" dirty="0" smtClean="0"/>
              <a:t>Giving </a:t>
            </a:r>
            <a:r>
              <a:rPr lang="en-US" sz="1600" b="1" dirty="0"/>
              <a:t>Over-the-Counter Drugs Not Intended for Companion </a:t>
            </a:r>
            <a:r>
              <a:rPr lang="en-US" sz="1600" b="1" dirty="0" smtClean="0"/>
              <a:t>Animals. </a:t>
            </a:r>
            <a:r>
              <a:rPr lang="en-US" sz="1600" dirty="0" smtClean="0"/>
              <a:t>Some </a:t>
            </a:r>
            <a:r>
              <a:rPr lang="en-US" sz="1600" dirty="0"/>
              <a:t>human medications work for pets, but unless you’ve talked to your vet first, you’re inviting trouble. </a:t>
            </a:r>
            <a:r>
              <a:rPr lang="en-US" sz="1600" dirty="0" smtClean="0"/>
              <a:t>Ibuprofen </a:t>
            </a:r>
            <a:r>
              <a:rPr lang="en-US" sz="1600" dirty="0"/>
              <a:t>or </a:t>
            </a:r>
            <a:r>
              <a:rPr lang="en-US" sz="1600" dirty="0" smtClean="0"/>
              <a:t>acetaminophen can cause kidney </a:t>
            </a:r>
            <a:r>
              <a:rPr lang="en-US" sz="1600" dirty="0"/>
              <a:t>failure, liver failure, </a:t>
            </a:r>
            <a:r>
              <a:rPr lang="en-US" sz="1600" dirty="0" smtClean="0"/>
              <a:t>and stomach ulcers.</a:t>
            </a:r>
            <a:endParaRPr lang="en-US" sz="1600" dirty="0"/>
          </a:p>
          <a:p>
            <a:pPr>
              <a:buFont typeface="+mj-lt"/>
              <a:buAutoNum type="arabicPeriod"/>
            </a:pPr>
            <a:r>
              <a:rPr lang="en-US" sz="1600" b="1" dirty="0" smtClean="0"/>
              <a:t>Giving </a:t>
            </a:r>
            <a:r>
              <a:rPr lang="en-US" sz="1600" b="1" dirty="0"/>
              <a:t>the Wrong Dosage of Over-the-Counter </a:t>
            </a:r>
            <a:r>
              <a:rPr lang="en-US" sz="1600" b="1" dirty="0" smtClean="0"/>
              <a:t>Drugs. </a:t>
            </a:r>
            <a:r>
              <a:rPr lang="en-US" sz="1600" dirty="0" smtClean="0"/>
              <a:t>Even </a:t>
            </a:r>
            <a:r>
              <a:rPr lang="en-US" sz="1600" dirty="0"/>
              <a:t>a product considered safe for animals can do damage if it’s </a:t>
            </a:r>
            <a:r>
              <a:rPr lang="en-US" sz="1600" dirty="0" err="1" smtClean="0"/>
              <a:t>misdosed</a:t>
            </a:r>
            <a:r>
              <a:rPr lang="en-US" sz="1600" dirty="0"/>
              <a:t>. </a:t>
            </a:r>
            <a:endParaRPr lang="en-US" sz="1600" dirty="0" smtClean="0"/>
          </a:p>
          <a:p>
            <a:pPr>
              <a:buFont typeface="+mj-lt"/>
              <a:buAutoNum type="arabicPeriod"/>
            </a:pPr>
            <a:r>
              <a:rPr lang="en-US" sz="1600" b="1" dirty="0" smtClean="0"/>
              <a:t>Giving </a:t>
            </a:r>
            <a:r>
              <a:rPr lang="en-US" sz="1600" b="1" dirty="0"/>
              <a:t>a Product that Interferes with Prescription </a:t>
            </a:r>
            <a:r>
              <a:rPr lang="en-US" sz="1600" b="1" dirty="0" smtClean="0"/>
              <a:t>Drugs. </a:t>
            </a:r>
            <a:r>
              <a:rPr lang="en-US" sz="1600" dirty="0" smtClean="0"/>
              <a:t>Over-the-counter </a:t>
            </a:r>
            <a:r>
              <a:rPr lang="en-US" sz="1600" dirty="0"/>
              <a:t>products can also adversely interact with vet-prescribed </a:t>
            </a:r>
            <a:r>
              <a:rPr lang="en-US" sz="1600" dirty="0" smtClean="0"/>
              <a:t>medications.</a:t>
            </a:r>
          </a:p>
          <a:p>
            <a:pPr>
              <a:buFont typeface="+mj-lt"/>
              <a:buAutoNum type="arabicPeriod"/>
            </a:pPr>
            <a:r>
              <a:rPr lang="en-US" sz="1600" b="1" dirty="0" smtClean="0"/>
              <a:t>Treating </a:t>
            </a:r>
            <a:r>
              <a:rPr lang="en-US" sz="1600" b="1" dirty="0"/>
              <a:t>the Wrong </a:t>
            </a:r>
            <a:r>
              <a:rPr lang="en-US" sz="1600" b="1" dirty="0" smtClean="0"/>
              <a:t>Ailment. </a:t>
            </a:r>
            <a:r>
              <a:rPr lang="en-US" sz="1600" dirty="0" smtClean="0"/>
              <a:t>That </a:t>
            </a:r>
            <a:r>
              <a:rPr lang="en-US" sz="1600" dirty="0"/>
              <a:t>article or friend you consulted may mention symptoms that seem similar to your pet’s, but only vets are trained to detect subtle differences. </a:t>
            </a:r>
            <a:endParaRPr lang="en-US" sz="1600" dirty="0" smtClean="0"/>
          </a:p>
          <a:p>
            <a:pPr>
              <a:buFont typeface="+mj-lt"/>
              <a:buAutoNum type="arabicPeriod"/>
            </a:pPr>
            <a:r>
              <a:rPr lang="en-US" sz="1600" b="1" dirty="0" smtClean="0"/>
              <a:t>Giving </a:t>
            </a:r>
            <a:r>
              <a:rPr lang="en-US" sz="1600" b="1" dirty="0"/>
              <a:t>Medications Prescribed for Other </a:t>
            </a:r>
            <a:r>
              <a:rPr lang="en-US" sz="1600" b="1" dirty="0" smtClean="0"/>
              <a:t>Pets. </a:t>
            </a:r>
            <a:r>
              <a:rPr lang="en-US" sz="1600" dirty="0" smtClean="0"/>
              <a:t>Giving </a:t>
            </a:r>
            <a:r>
              <a:rPr lang="en-US" sz="1600" dirty="0"/>
              <a:t>a pet a drug prescribed for another pet—even for the same breed—can result in several </a:t>
            </a:r>
            <a:r>
              <a:rPr lang="en-US" sz="1600" dirty="0" smtClean="0"/>
              <a:t>complications.</a:t>
            </a:r>
            <a:r>
              <a:rPr lang="en-US" sz="1600" b="1" dirty="0"/>
              <a:t> </a:t>
            </a:r>
            <a:endParaRPr lang="en-US" sz="1600" b="1" dirty="0" smtClean="0"/>
          </a:p>
          <a:p>
            <a:pPr>
              <a:buFont typeface="+mj-lt"/>
              <a:buAutoNum type="arabicPeriod"/>
            </a:pPr>
            <a:r>
              <a:rPr lang="en-US" sz="1600" b="1" dirty="0" smtClean="0"/>
              <a:t>Waiting </a:t>
            </a:r>
            <a:r>
              <a:rPr lang="en-US" sz="1600" b="1" dirty="0"/>
              <a:t>Too Long to See a </a:t>
            </a:r>
            <a:r>
              <a:rPr lang="en-US" sz="1600" b="1" dirty="0" smtClean="0"/>
              <a:t>Vet. </a:t>
            </a:r>
            <a:r>
              <a:rPr lang="en-US" sz="1600" dirty="0"/>
              <a:t>When in doubt about your pet’s health, call your </a:t>
            </a:r>
            <a:r>
              <a:rPr lang="en-US" sz="1600" dirty="0" smtClean="0"/>
              <a:t>veterinarian. Most </a:t>
            </a:r>
            <a:r>
              <a:rPr lang="en-US" sz="1600" dirty="0"/>
              <a:t>veterinary clinics would prefer for a pet owner to call and ask questions instead of administering a medication or supplement without direction.”</a:t>
            </a:r>
            <a:endParaRPr lang="en-US" sz="1600" b="1" dirty="0"/>
          </a:p>
          <a:p>
            <a:pPr>
              <a:buFont typeface="+mj-lt"/>
              <a:buAutoNum type="arabicPeriod"/>
            </a:pPr>
            <a:endParaRPr lang="en-US" sz="1600" dirty="0"/>
          </a:p>
          <a:p>
            <a:pPr>
              <a:buFont typeface="+mj-lt"/>
              <a:buAutoNum type="arabicPeriod"/>
            </a:pPr>
            <a:endParaRPr lang="en-US" sz="1600" dirty="0"/>
          </a:p>
          <a:p>
            <a:pPr>
              <a:buFont typeface="+mj-lt"/>
              <a:buAutoNum type="arabicPeriod"/>
            </a:pPr>
            <a:endParaRPr lang="en-US" sz="1600" dirty="0"/>
          </a:p>
          <a:p>
            <a:pPr>
              <a:buFont typeface="+mj-lt"/>
              <a:buAutoNum type="arabicPeriod"/>
            </a:pPr>
            <a:endParaRPr lang="en-US" sz="1600" dirty="0"/>
          </a:p>
          <a:p>
            <a:endParaRPr lang="en-US" sz="1600" dirty="0"/>
          </a:p>
        </p:txBody>
      </p:sp>
    </p:spTree>
    <p:extLst>
      <p:ext uri="{BB962C8B-B14F-4D97-AF65-F5344CB8AC3E}">
        <p14:creationId xmlns:p14="http://schemas.microsoft.com/office/powerpoint/2010/main" val="2503007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15962"/>
          </a:xfrm>
        </p:spPr>
        <p:txBody>
          <a:bodyPr/>
          <a:lstStyle/>
          <a:p>
            <a:r>
              <a:rPr lang="en-US" sz="2800" dirty="0" smtClean="0">
                <a:solidFill>
                  <a:schemeClr val="bg1"/>
                </a:solidFill>
              </a:rPr>
              <a:t>What is Rabies?</a:t>
            </a:r>
            <a:endParaRPr lang="en-US" sz="2800" dirty="0">
              <a:solidFill>
                <a:schemeClr val="bg1"/>
              </a:solidFill>
            </a:endParaRPr>
          </a:p>
        </p:txBody>
      </p:sp>
      <p:sp>
        <p:nvSpPr>
          <p:cNvPr id="3" name="Content Placeholder 2"/>
          <p:cNvSpPr>
            <a:spLocks noGrp="1"/>
          </p:cNvSpPr>
          <p:nvPr>
            <p:ph idx="1"/>
          </p:nvPr>
        </p:nvSpPr>
        <p:spPr>
          <a:xfrm>
            <a:off x="381000" y="1341891"/>
            <a:ext cx="4572000" cy="5410200"/>
          </a:xfrm>
        </p:spPr>
        <p:txBody>
          <a:bodyPr/>
          <a:lstStyle/>
          <a:p>
            <a:r>
              <a:rPr lang="en-US" sz="1800" dirty="0"/>
              <a:t>Rabies is a virus that </a:t>
            </a:r>
            <a:r>
              <a:rPr lang="en-US" sz="1800" dirty="0" smtClean="0"/>
              <a:t>affects </a:t>
            </a:r>
            <a:r>
              <a:rPr lang="en-US" sz="1800" dirty="0"/>
              <a:t>the brain and spinal cord of all mammals, including dogs, cats and humans</a:t>
            </a:r>
            <a:r>
              <a:rPr lang="en-US" sz="1800" dirty="0" smtClean="0"/>
              <a:t>.</a:t>
            </a:r>
          </a:p>
          <a:p>
            <a:r>
              <a:rPr lang="en-US" sz="1800" dirty="0" smtClean="0"/>
              <a:t>Since </a:t>
            </a:r>
            <a:r>
              <a:rPr lang="en-US" sz="1800" dirty="0"/>
              <a:t>animals who have rabies secrete large amounts of virus in their saliva, the disease is primarily passed to dogs through a bite from an infected animal. It can also be transmitted through a scratch or when infected saliva makes contact with mucous membranes or an open, fresh wound. The risk runs highest if your dog-or any pet-is exposed to wild animals. </a:t>
            </a:r>
            <a:endParaRPr lang="en-US" sz="1800" dirty="0" smtClean="0"/>
          </a:p>
          <a:p>
            <a:r>
              <a:rPr lang="en-US" sz="1800" dirty="0" smtClean="0"/>
              <a:t>The </a:t>
            </a:r>
            <a:r>
              <a:rPr lang="en-US" sz="1800" dirty="0"/>
              <a:t>most common carriers of the rabies virus in this country are bats, raccoons, skunks and foxes.</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1590" y="1307559"/>
            <a:ext cx="3890010" cy="2209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590" y="3581400"/>
            <a:ext cx="3890010" cy="2598179"/>
          </a:xfrm>
          <a:prstGeom prst="rect">
            <a:avLst/>
          </a:prstGeom>
        </p:spPr>
      </p:pic>
    </p:spTree>
    <p:extLst>
      <p:ext uri="{BB962C8B-B14F-4D97-AF65-F5344CB8AC3E}">
        <p14:creationId xmlns:p14="http://schemas.microsoft.com/office/powerpoint/2010/main" val="6778620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Symptoms of Rabies</a:t>
            </a:r>
            <a:endParaRPr lang="en-US" sz="3600" dirty="0">
              <a:solidFill>
                <a:schemeClr val="bg1"/>
              </a:solidFill>
            </a:endParaRPr>
          </a:p>
        </p:txBody>
      </p:sp>
      <p:sp>
        <p:nvSpPr>
          <p:cNvPr id="3" name="Content Placeholder 2"/>
          <p:cNvSpPr>
            <a:spLocks noGrp="1"/>
          </p:cNvSpPr>
          <p:nvPr>
            <p:ph idx="1"/>
          </p:nvPr>
        </p:nvSpPr>
        <p:spPr>
          <a:xfrm>
            <a:off x="533400" y="1219200"/>
            <a:ext cx="8077200" cy="5257800"/>
          </a:xfrm>
        </p:spPr>
        <p:txBody>
          <a:bodyPr/>
          <a:lstStyle/>
          <a:p>
            <a:pPr eaLnBrk="0" hangingPunct="0">
              <a:spcBef>
                <a:spcPct val="0"/>
              </a:spcBef>
            </a:pPr>
            <a:r>
              <a:rPr lang="en-US" altLang="en-US" sz="1800" dirty="0" smtClean="0"/>
              <a:t>Initially</a:t>
            </a:r>
            <a:r>
              <a:rPr lang="en-US" altLang="en-US" sz="1800" dirty="0"/>
              <a:t>, a dog who’s become infected may show extreme behavioral changes such as restlessness or apprehension, both of which may be compounded by aggression. Friendly dogs may become irritable, while normally excitable animals may become more docile. A dog may bite or snap at any form of stimulus, attacking other animals, humans and even inanimate objects. They may constantly lick, bite and chew at the site where they were bitten. A fever may also be present at this stage.</a:t>
            </a:r>
          </a:p>
          <a:p>
            <a:pPr eaLnBrk="0" hangingPunct="0">
              <a:spcBef>
                <a:spcPct val="0"/>
              </a:spcBef>
            </a:pPr>
            <a:r>
              <a:rPr lang="en-US" altLang="en-US" sz="1800" dirty="0"/>
              <a:t>As the virus progresses, an infected dog may become hypersensitive to touch, light and sound. They may eat unusual things and hide in dark places. Paralysis of the throat and jaw muscles may follow, resulting in the well-known symptom of foaming at the mouth. </a:t>
            </a:r>
            <a:endParaRPr lang="en-US" altLang="en-US" sz="1800" dirty="0" smtClean="0"/>
          </a:p>
          <a:p>
            <a:pPr eaLnBrk="0" hangingPunct="0">
              <a:spcBef>
                <a:spcPct val="0"/>
              </a:spcBef>
            </a:pPr>
            <a:r>
              <a:rPr lang="en-US" altLang="en-US" sz="1800" dirty="0" smtClean="0"/>
              <a:t>Disorientation</a:t>
            </a:r>
            <a:r>
              <a:rPr lang="en-US" altLang="en-US" sz="1800" dirty="0"/>
              <a:t>, incoordination and staggering may occur, caused by paralysis of the hind legs. </a:t>
            </a:r>
            <a:endParaRPr lang="en-US" altLang="en-US" sz="1800" dirty="0" smtClean="0"/>
          </a:p>
          <a:p>
            <a:pPr eaLnBrk="0" hangingPunct="0">
              <a:spcBef>
                <a:spcPct val="0"/>
              </a:spcBef>
            </a:pPr>
            <a:r>
              <a:rPr lang="en-US" altLang="en-US" sz="1800" dirty="0" smtClean="0"/>
              <a:t>Other </a:t>
            </a:r>
            <a:r>
              <a:rPr lang="en-US" altLang="en-US" sz="1800" dirty="0"/>
              <a:t>classic signs of rabies include loss of appetite, weakness, seizures and sudden death.</a:t>
            </a:r>
          </a:p>
          <a:p>
            <a:endParaRPr lang="en-US" dirty="0" smtClean="0"/>
          </a:p>
          <a:p>
            <a:endParaRPr lang="en-US" dirty="0"/>
          </a:p>
        </p:txBody>
      </p:sp>
    </p:spTree>
    <p:extLst>
      <p:ext uri="{BB962C8B-B14F-4D97-AF65-F5344CB8AC3E}">
        <p14:creationId xmlns:p14="http://schemas.microsoft.com/office/powerpoint/2010/main" val="500870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15962"/>
          </a:xfrm>
        </p:spPr>
        <p:txBody>
          <a:bodyPr/>
          <a:lstStyle/>
          <a:p>
            <a:pPr algn="ctr"/>
            <a:r>
              <a:rPr lang="en-US" sz="3200" dirty="0" smtClean="0">
                <a:solidFill>
                  <a:schemeClr val="bg1"/>
                </a:solidFill>
              </a:rPr>
              <a:t>Incubation, Diagnosis, and Treatment of Rabies</a:t>
            </a:r>
            <a:endParaRPr lang="en-US" sz="3200" dirty="0">
              <a:solidFill>
                <a:schemeClr val="bg1"/>
              </a:solidFill>
            </a:endParaRPr>
          </a:p>
        </p:txBody>
      </p:sp>
      <p:sp>
        <p:nvSpPr>
          <p:cNvPr id="3" name="Content Placeholder 2"/>
          <p:cNvSpPr>
            <a:spLocks noGrp="1"/>
          </p:cNvSpPr>
          <p:nvPr>
            <p:ph idx="1"/>
          </p:nvPr>
        </p:nvSpPr>
        <p:spPr>
          <a:xfrm>
            <a:off x="533400" y="1086905"/>
            <a:ext cx="8382000" cy="2514600"/>
          </a:xfrm>
        </p:spPr>
        <p:txBody>
          <a:bodyPr/>
          <a:lstStyle/>
          <a:p>
            <a:r>
              <a:rPr lang="en-US" sz="1600" dirty="0" smtClean="0"/>
              <a:t>The </a:t>
            </a:r>
            <a:r>
              <a:rPr lang="en-US" sz="1600" dirty="0"/>
              <a:t>virus usually incubates from two to eight weeks before signs are noticed. However, transmission of the virus through saliva can happen as early as ten days before symptoms </a:t>
            </a:r>
            <a:r>
              <a:rPr lang="en-US" sz="1600" dirty="0" smtClean="0"/>
              <a:t>appear</a:t>
            </a:r>
          </a:p>
          <a:p>
            <a:r>
              <a:rPr lang="en-US" sz="1600" dirty="0" smtClean="0"/>
              <a:t>There </a:t>
            </a:r>
            <a:r>
              <a:rPr lang="en-US" sz="1600" dirty="0"/>
              <a:t>is no accurate test to diagnose rabies in live animals. The </a:t>
            </a:r>
            <a:r>
              <a:rPr lang="en-US" sz="1600" dirty="0" smtClean="0"/>
              <a:t>most </a:t>
            </a:r>
            <a:r>
              <a:rPr lang="en-US" sz="1600" dirty="0"/>
              <a:t>accurate test for </a:t>
            </a:r>
            <a:r>
              <a:rPr lang="en-US" sz="1600" dirty="0" smtClean="0"/>
              <a:t>diagnosis </a:t>
            </a:r>
            <a:r>
              <a:rPr lang="en-US" sz="1600" dirty="0"/>
              <a:t>can only be performed after the death of the animal.</a:t>
            </a:r>
          </a:p>
          <a:p>
            <a:r>
              <a:rPr lang="en-US" sz="1600" dirty="0" smtClean="0"/>
              <a:t>There </a:t>
            </a:r>
            <a:r>
              <a:rPr lang="en-US" sz="1600" dirty="0"/>
              <a:t>is no treatment or cure for rabies once symptoms appear. Since rabies presents a serious public health threat, dogs who are suspected of having the virus are most often euthanized</a:t>
            </a:r>
            <a:r>
              <a:rPr lang="en-US" sz="1600" dirty="0" smtClean="0"/>
              <a:t>.</a:t>
            </a:r>
          </a:p>
          <a:p>
            <a:pPr marL="0" indent="0">
              <a:buNone/>
            </a:pPr>
            <a:endParaRPr lang="en-US" dirty="0" smtClean="0"/>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616"/>
          <a:stretch/>
        </p:blipFill>
        <p:spPr>
          <a:xfrm>
            <a:off x="1843229" y="3429000"/>
            <a:ext cx="5457542" cy="2951695"/>
          </a:xfrm>
          <a:prstGeom prst="rect">
            <a:avLst/>
          </a:prstGeom>
        </p:spPr>
      </p:pic>
    </p:spTree>
    <p:extLst>
      <p:ext uri="{BB962C8B-B14F-4D97-AF65-F5344CB8AC3E}">
        <p14:creationId xmlns:p14="http://schemas.microsoft.com/office/powerpoint/2010/main" val="17749692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How Can Rabies be Prevented?</a:t>
            </a:r>
            <a:endParaRPr lang="en-US" sz="3600" dirty="0">
              <a:solidFill>
                <a:schemeClr val="bg1"/>
              </a:solidFill>
            </a:endParaRPr>
          </a:p>
        </p:txBody>
      </p:sp>
      <p:sp>
        <p:nvSpPr>
          <p:cNvPr id="3" name="Content Placeholder 2"/>
          <p:cNvSpPr>
            <a:spLocks noGrp="1"/>
          </p:cNvSpPr>
          <p:nvPr>
            <p:ph idx="1"/>
          </p:nvPr>
        </p:nvSpPr>
        <p:spPr>
          <a:xfrm>
            <a:off x="304800" y="1143000"/>
            <a:ext cx="5029200" cy="5486400"/>
          </a:xfrm>
        </p:spPr>
        <p:txBody>
          <a:bodyPr/>
          <a:lstStyle/>
          <a:p>
            <a:r>
              <a:rPr lang="en-US" sz="1600" dirty="0" smtClean="0"/>
              <a:t>Keeping </a:t>
            </a:r>
            <a:r>
              <a:rPr lang="en-US" sz="1600" dirty="0"/>
              <a:t>your dog up to date with vaccinations is not only essential to prevention, it’s the law. Check with your veterinarian about the right vaccine and vaccination schedule for your dog. In many areas of the country, it’s mandatory that all domestic dogs and cats are vaccinated after the age of three months.</a:t>
            </a:r>
          </a:p>
          <a:p>
            <a:r>
              <a:rPr lang="en-US" sz="1600" dirty="0"/>
              <a:t>Vaccinating your pet not only protects him from getting rabies, it protects him if he bites someone. Dogs who have bitten humans are required to be confined for at least 10 days to see if rabies develops, and if the animal’s vaccination records are not current, a lengthy quarantine or even euthanasia may be mandated. If you’re not sure of the laws in your town, consult your local animal affairs agency.</a:t>
            </a:r>
          </a:p>
          <a:p>
            <a:r>
              <a:rPr lang="en-US" sz="1600" dirty="0"/>
              <a:t>Avoiding contact with wild animals is also necessary to prevention. You may greatly decrease chances of rabies transmission by walking your dog on a leash, and supervising him while he’s outdoors.</a:t>
            </a:r>
          </a:p>
          <a:p>
            <a:endParaRPr lang="en-US" sz="1600" dirty="0"/>
          </a:p>
          <a:p>
            <a:endParaRPr lang="en-US" sz="1600"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405932"/>
            <a:ext cx="3333750" cy="2000250"/>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7400" y="3505200"/>
            <a:ext cx="2217734" cy="2232618"/>
          </a:xfrm>
          <a:prstGeom prst="rect">
            <a:avLst/>
          </a:prstGeom>
        </p:spPr>
      </p:pic>
    </p:spTree>
    <p:extLst>
      <p:ext uri="{BB962C8B-B14F-4D97-AF65-F5344CB8AC3E}">
        <p14:creationId xmlns:p14="http://schemas.microsoft.com/office/powerpoint/2010/main" val="12330723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Parvovirus</a:t>
            </a:r>
            <a:endParaRPr lang="en-US" sz="3600" dirty="0">
              <a:solidFill>
                <a:schemeClr val="bg1"/>
              </a:solidFill>
            </a:endParaRPr>
          </a:p>
        </p:txBody>
      </p:sp>
      <p:sp>
        <p:nvSpPr>
          <p:cNvPr id="3" name="Content Placeholder 2"/>
          <p:cNvSpPr>
            <a:spLocks noGrp="1"/>
          </p:cNvSpPr>
          <p:nvPr>
            <p:ph idx="1"/>
          </p:nvPr>
        </p:nvSpPr>
        <p:spPr>
          <a:xfrm>
            <a:off x="4038600" y="1219200"/>
            <a:ext cx="4800600" cy="4191000"/>
          </a:xfrm>
        </p:spPr>
        <p:txBody>
          <a:bodyPr/>
          <a:lstStyle/>
          <a:p>
            <a:r>
              <a:rPr lang="en-US" sz="1600" dirty="0"/>
              <a:t>Canine parvovirus is a highly contagious virus that can affect all dogs, but unvaccinated dogs and puppies younger than four months old are the most at risk. </a:t>
            </a:r>
            <a:endParaRPr lang="en-US" sz="1600" dirty="0" smtClean="0"/>
          </a:p>
          <a:p>
            <a:r>
              <a:rPr lang="en-US" sz="1600" dirty="0" smtClean="0"/>
              <a:t>Dogs </a:t>
            </a:r>
            <a:r>
              <a:rPr lang="en-US" sz="1600" dirty="0"/>
              <a:t>that are ill from canine parvovirus infection are often said to have "parvo." </a:t>
            </a:r>
            <a:endParaRPr lang="en-US" sz="1600" dirty="0" smtClean="0"/>
          </a:p>
          <a:p>
            <a:r>
              <a:rPr lang="en-US" sz="1600" dirty="0" smtClean="0"/>
              <a:t>The </a:t>
            </a:r>
            <a:r>
              <a:rPr lang="en-US" sz="1600" dirty="0"/>
              <a:t>virus affects dogs' gastrointestinal tracts and is spread by direct dog-to-dog contact and contact with contaminated feces (stool), environments, or people.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19" y="1219200"/>
            <a:ext cx="3797281" cy="4516620"/>
          </a:xfrm>
          <a:prstGeom prst="rect">
            <a:avLst/>
          </a:prstGeom>
        </p:spPr>
      </p:pic>
    </p:spTree>
    <p:extLst>
      <p:ext uri="{BB962C8B-B14F-4D97-AF65-F5344CB8AC3E}">
        <p14:creationId xmlns:p14="http://schemas.microsoft.com/office/powerpoint/2010/main" val="3711763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smtClean="0">
                <a:solidFill>
                  <a:schemeClr val="bg1"/>
                </a:solidFill>
              </a:rPr>
              <a:t>Signs of Parvovirus</a:t>
            </a:r>
            <a:endParaRPr lang="en-US" sz="3600" dirty="0">
              <a:solidFill>
                <a:schemeClr val="bg1"/>
              </a:solidFill>
            </a:endParaRPr>
          </a:p>
        </p:txBody>
      </p:sp>
      <p:sp>
        <p:nvSpPr>
          <p:cNvPr id="3" name="Content Placeholder 2"/>
          <p:cNvSpPr>
            <a:spLocks noGrp="1"/>
          </p:cNvSpPr>
          <p:nvPr>
            <p:ph idx="1"/>
          </p:nvPr>
        </p:nvSpPr>
        <p:spPr>
          <a:xfrm>
            <a:off x="533400" y="1295400"/>
            <a:ext cx="3962400" cy="5334000"/>
          </a:xfrm>
        </p:spPr>
        <p:txBody>
          <a:bodyPr/>
          <a:lstStyle/>
          <a:p>
            <a:r>
              <a:rPr lang="en-US" sz="1600" dirty="0" smtClean="0"/>
              <a:t>Some </a:t>
            </a:r>
            <a:r>
              <a:rPr lang="en-US" sz="1600" dirty="0"/>
              <a:t>of the signs of parvovirus include lethargy; loss of appetite; abdominal pain and bloating; fever or low body temperature (hypothermia); vomiting; and severe, often bloody, diarrhea. </a:t>
            </a:r>
            <a:endParaRPr lang="en-US" sz="1600" dirty="0" smtClean="0"/>
          </a:p>
          <a:p>
            <a:r>
              <a:rPr lang="en-US" sz="1600" dirty="0" smtClean="0"/>
              <a:t>Persistent </a:t>
            </a:r>
            <a:r>
              <a:rPr lang="en-US" sz="1600" dirty="0"/>
              <a:t>vomiting and diarrhea can cause rapid dehydration, and damage to the </a:t>
            </a:r>
            <a:r>
              <a:rPr lang="en-US" sz="1600" dirty="0" smtClean="0"/>
              <a:t>intestines, </a:t>
            </a:r>
            <a:r>
              <a:rPr lang="en-US" sz="1600" dirty="0"/>
              <a:t>immune </a:t>
            </a:r>
            <a:r>
              <a:rPr lang="en-US" sz="1600" dirty="0" smtClean="0"/>
              <a:t>system, and </a:t>
            </a:r>
            <a:r>
              <a:rPr lang="en-US" sz="1600" dirty="0"/>
              <a:t>can cause septic shock.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371600"/>
            <a:ext cx="4267200" cy="3200400"/>
          </a:xfrm>
          <a:prstGeom prst="rect">
            <a:avLst/>
          </a:prstGeom>
        </p:spPr>
      </p:pic>
    </p:spTree>
    <p:extLst>
      <p:ext uri="{BB962C8B-B14F-4D97-AF65-F5344CB8AC3E}">
        <p14:creationId xmlns:p14="http://schemas.microsoft.com/office/powerpoint/2010/main" val="2840412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15962"/>
          </a:xfrm>
        </p:spPr>
        <p:txBody>
          <a:bodyPr/>
          <a:lstStyle/>
          <a:p>
            <a:pPr algn="ctr"/>
            <a:r>
              <a:rPr lang="en-US" sz="3600" dirty="0" smtClean="0">
                <a:solidFill>
                  <a:schemeClr val="bg1"/>
                </a:solidFill>
              </a:rPr>
              <a:t>Diagnosis and Treatment of Parvovirus</a:t>
            </a:r>
            <a:endParaRPr lang="en-US" sz="3600" dirty="0">
              <a:solidFill>
                <a:schemeClr val="bg1"/>
              </a:solidFill>
            </a:endParaRPr>
          </a:p>
        </p:txBody>
      </p:sp>
      <p:sp>
        <p:nvSpPr>
          <p:cNvPr id="3" name="Content Placeholder 2"/>
          <p:cNvSpPr>
            <a:spLocks noGrp="1"/>
          </p:cNvSpPr>
          <p:nvPr>
            <p:ph idx="1"/>
          </p:nvPr>
        </p:nvSpPr>
        <p:spPr>
          <a:xfrm>
            <a:off x="304800" y="1219200"/>
            <a:ext cx="7924800" cy="5410200"/>
          </a:xfrm>
        </p:spPr>
        <p:txBody>
          <a:bodyPr/>
          <a:lstStyle/>
          <a:p>
            <a:r>
              <a:rPr lang="en-US" sz="1800" dirty="0"/>
              <a:t>Most deaths from parvovirus occur within 48 to 72 hours following the onset of clinical signs. If your puppy or dog shows any of these signs, you should contact your veterinarian immediately.</a:t>
            </a:r>
          </a:p>
          <a:p>
            <a:r>
              <a:rPr lang="en-US" sz="1800" dirty="0" smtClean="0"/>
              <a:t>Parvovirus </a:t>
            </a:r>
            <a:r>
              <a:rPr lang="en-US" sz="1800" dirty="0"/>
              <a:t>infection is often suspected based on the dog's history, physical examination, and laboratory tests. Fecal testing can confirm the diagnosis.</a:t>
            </a:r>
          </a:p>
          <a:p>
            <a:r>
              <a:rPr lang="en-US" sz="1800" dirty="0"/>
              <a:t>No specific drug is available that will kill the virus in infected dogs, and treatment is intended to support the dog's body systems until the dog's immune system can fight off the viral infection. </a:t>
            </a:r>
            <a:endParaRPr lang="en-US" sz="1800" dirty="0" smtClean="0"/>
          </a:p>
          <a:p>
            <a:r>
              <a:rPr lang="en-US" sz="1800" dirty="0" smtClean="0"/>
              <a:t>Treatment consists </a:t>
            </a:r>
            <a:r>
              <a:rPr lang="en-US" sz="1800" dirty="0"/>
              <a:t>primarily of intensive care efforts to combat dehydration by replacing electrolyte, protein and fluid losses, controlling vomiting and diarrhea, and preventing secondary infections. </a:t>
            </a:r>
            <a:endParaRPr lang="en-US" sz="1800" dirty="0" smtClean="0"/>
          </a:p>
          <a:p>
            <a:r>
              <a:rPr lang="en-US" sz="1800" dirty="0" smtClean="0"/>
              <a:t>Sick </a:t>
            </a:r>
            <a:r>
              <a:rPr lang="en-US" sz="1800" dirty="0"/>
              <a:t>dogs should be kept warm and receive good nursing care. </a:t>
            </a:r>
            <a:endParaRPr lang="en-US" sz="1800" dirty="0" smtClean="0"/>
          </a:p>
          <a:p>
            <a:r>
              <a:rPr lang="en-US" sz="1800" dirty="0" smtClean="0"/>
              <a:t>When </a:t>
            </a:r>
            <a:r>
              <a:rPr lang="en-US" sz="1800" dirty="0"/>
              <a:t>a dog develops parvo, treatment can be very expensive, and the dog may die despite aggressive treatment. Early recognition and aggressive treatment are very important in successful outcomes. </a:t>
            </a:r>
          </a:p>
        </p:txBody>
      </p:sp>
    </p:spTree>
    <p:extLst>
      <p:ext uri="{BB962C8B-B14F-4D97-AF65-F5344CB8AC3E}">
        <p14:creationId xmlns:p14="http://schemas.microsoft.com/office/powerpoint/2010/main" val="1713634879"/>
      </p:ext>
    </p:extLst>
  </p:cSld>
  <p:clrMapOvr>
    <a:masterClrMapping/>
  </p:clrMapOvr>
</p:sld>
</file>

<file path=ppt/theme/theme1.xml><?xml version="1.0" encoding="utf-8"?>
<a:theme xmlns:a="http://schemas.openxmlformats.org/drawingml/2006/main" name="powerpoint-template-24">
  <a:themeElements>
    <a:clrScheme name="">
      <a:dk1>
        <a:srgbClr val="4D4D4D"/>
      </a:dk1>
      <a:lt1>
        <a:srgbClr val="FFFFFF"/>
      </a:lt1>
      <a:dk2>
        <a:srgbClr val="4D4D4D"/>
      </a:dk2>
      <a:lt2>
        <a:srgbClr val="066627"/>
      </a:lt2>
      <a:accent1>
        <a:srgbClr val="158424"/>
      </a:accent1>
      <a:accent2>
        <a:srgbClr val="4DA641"/>
      </a:accent2>
      <a:accent3>
        <a:srgbClr val="FFFFFF"/>
      </a:accent3>
      <a:accent4>
        <a:srgbClr val="404040"/>
      </a:accent4>
      <a:accent5>
        <a:srgbClr val="AAC2AC"/>
      </a:accent5>
      <a:accent6>
        <a:srgbClr val="45963A"/>
      </a:accent6>
      <a:hlink>
        <a:srgbClr val="F2A358"/>
      </a:hlink>
      <a:folHlink>
        <a:srgbClr val="D9D9D9"/>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974</TotalTime>
  <Words>11485</Words>
  <Application>Microsoft Office PowerPoint</Application>
  <PresentationFormat>On-screen Show (4:3)</PresentationFormat>
  <Paragraphs>697</Paragraphs>
  <Slides>113</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113</vt:i4>
      </vt:variant>
    </vt:vector>
  </HeadingPairs>
  <TitlesOfParts>
    <vt:vector size="116" baseType="lpstr">
      <vt:lpstr>Arial</vt:lpstr>
      <vt:lpstr>Microsoft Sans Serif</vt:lpstr>
      <vt:lpstr>powerpoint-template-24</vt:lpstr>
      <vt:lpstr>Dog Care Merit Badge</vt:lpstr>
      <vt:lpstr>Dog Care Merit Badge Requirements</vt:lpstr>
      <vt:lpstr>Dog Care Merit Badge Requirements</vt:lpstr>
      <vt:lpstr>Dog Care Merit Badge Requirements</vt:lpstr>
      <vt:lpstr>Dog Care Merit Badge Requirements</vt:lpstr>
      <vt:lpstr>Dog Care Merit Badge Requirements</vt:lpstr>
      <vt:lpstr>Requirement 1</vt:lpstr>
      <vt:lpstr>Historical Origin and Domestication of the Dog</vt:lpstr>
      <vt:lpstr>Seven Major Dog Groups</vt:lpstr>
      <vt:lpstr>Labrador Retriever</vt:lpstr>
      <vt:lpstr>German Shorthaired Pointer</vt:lpstr>
      <vt:lpstr>Cocker Spaniel</vt:lpstr>
      <vt:lpstr>Seven Major Dog Groups</vt:lpstr>
      <vt:lpstr>Bloodhound</vt:lpstr>
      <vt:lpstr>Dachshund</vt:lpstr>
      <vt:lpstr>Beagle</vt:lpstr>
      <vt:lpstr>Seven Major Dog Groups</vt:lpstr>
      <vt:lpstr>Boxer</vt:lpstr>
      <vt:lpstr>Siberian Husky</vt:lpstr>
      <vt:lpstr>Rottweiler</vt:lpstr>
      <vt:lpstr>Seven Major Dog Groups</vt:lpstr>
      <vt:lpstr>Bull Terrier</vt:lpstr>
      <vt:lpstr>Scottish Terrier</vt:lpstr>
      <vt:lpstr>West Highland White Terrier</vt:lpstr>
      <vt:lpstr>Seven Major Dog Groups</vt:lpstr>
      <vt:lpstr>Chihuahua</vt:lpstr>
      <vt:lpstr>Pug</vt:lpstr>
      <vt:lpstr>Shih Tzu</vt:lpstr>
      <vt:lpstr>Seven Major Dog Groups</vt:lpstr>
      <vt:lpstr>Bulldog</vt:lpstr>
      <vt:lpstr>Dalmatian</vt:lpstr>
      <vt:lpstr>Poodle</vt:lpstr>
      <vt:lpstr>Seven Major Dog Groups</vt:lpstr>
      <vt:lpstr>Border Collie</vt:lpstr>
      <vt:lpstr>German Shepherd</vt:lpstr>
      <vt:lpstr>Pembroke Welsh Corgi</vt:lpstr>
      <vt:lpstr>Requirement 2</vt:lpstr>
      <vt:lpstr>Requirement 3</vt:lpstr>
      <vt:lpstr>House Training</vt:lpstr>
      <vt:lpstr>House Training</vt:lpstr>
      <vt:lpstr>PowerPoint Presentation</vt:lpstr>
      <vt:lpstr>The Importance of Obedience Training</vt:lpstr>
      <vt:lpstr>Responsible Pet Ownership</vt:lpstr>
      <vt:lpstr>Responsible Pet Ownership</vt:lpstr>
      <vt:lpstr>Responsible Pet Ownership</vt:lpstr>
      <vt:lpstr>Responsible Pet Ownership</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Requirement 4</vt:lpstr>
      <vt:lpstr>PowerPoint Presentation</vt:lpstr>
      <vt:lpstr>PowerPoint Presentation</vt:lpstr>
      <vt:lpstr>PowerPoint Presentation</vt:lpstr>
      <vt:lpstr>Requirement 5</vt:lpstr>
      <vt:lpstr>Obedience Training</vt:lpstr>
      <vt:lpstr>Obedience Training</vt:lpstr>
      <vt:lpstr>Obedience Training</vt:lpstr>
      <vt:lpstr>Obedience Training</vt:lpstr>
      <vt:lpstr>Obedience Training</vt:lpstr>
      <vt:lpstr>Obedience Training</vt:lpstr>
      <vt:lpstr>Socialization Training</vt:lpstr>
      <vt:lpstr>Requirement 6</vt:lpstr>
      <vt:lpstr>Vaccination Schedule</vt:lpstr>
      <vt:lpstr>Parasite Prevention - Fleas</vt:lpstr>
      <vt:lpstr>Parasite Prevention - Fleas</vt:lpstr>
      <vt:lpstr>Parasite Prevention - Ticks</vt:lpstr>
      <vt:lpstr>Parasite Prevention - Heartworm</vt:lpstr>
      <vt:lpstr>Parasite Prevention - Heartworm</vt:lpstr>
      <vt:lpstr>Parasite Prevention - Heartworm</vt:lpstr>
      <vt:lpstr>Parasite Prevention - Heartworm</vt:lpstr>
      <vt:lpstr>Parasite Prevention - Heartworm</vt:lpstr>
      <vt:lpstr>Parasite Prevention – Intestinal (Worms)</vt:lpstr>
      <vt:lpstr>Parasite Prevention – Intestinal (Worms)</vt:lpstr>
      <vt:lpstr>Parasite Prevention – Intestinal (Worms)</vt:lpstr>
      <vt:lpstr>Parasite Prevention – Intestinal (Worms)</vt:lpstr>
      <vt:lpstr>Dental Care</vt:lpstr>
      <vt:lpstr>Dog Grooming</vt:lpstr>
      <vt:lpstr>Seasonal Considerations</vt:lpstr>
      <vt:lpstr>Spaying or Neutering</vt:lpstr>
      <vt:lpstr>Spaying or Neutering</vt:lpstr>
      <vt:lpstr>Requirement 7</vt:lpstr>
      <vt:lpstr>Handling a Hurt Dog</vt:lpstr>
      <vt:lpstr>Emergency Muzzle</vt:lpstr>
      <vt:lpstr>First Aid for a Dog Bite</vt:lpstr>
      <vt:lpstr>Bandaging a Dog</vt:lpstr>
      <vt:lpstr>What to Do if a Dog is Hit by a Car</vt:lpstr>
      <vt:lpstr>Dog Owner's First-Aid Kit</vt:lpstr>
      <vt:lpstr>Dangers of Home Treatment of a Serious Dog Ailment</vt:lpstr>
      <vt:lpstr>What is Rabies?</vt:lpstr>
      <vt:lpstr>Symptoms of Rabies</vt:lpstr>
      <vt:lpstr>Incubation, Diagnosis, and Treatment of Rabies</vt:lpstr>
      <vt:lpstr>How Can Rabies be Prevented?</vt:lpstr>
      <vt:lpstr>Parvovirus</vt:lpstr>
      <vt:lpstr>Signs of Parvovirus</vt:lpstr>
      <vt:lpstr>Diagnosis and Treatment of Parvovirus</vt:lpstr>
      <vt:lpstr>Preventing Parvovirus</vt:lpstr>
      <vt:lpstr>Symptoms of Canine Distemper</vt:lpstr>
      <vt:lpstr>Prevention of Canine Distemper</vt:lpstr>
      <vt:lpstr>Treatment of Canine Distemper</vt:lpstr>
      <vt:lpstr>Heartworm</vt:lpstr>
      <vt:lpstr>Requirement 8</vt:lpstr>
      <vt:lpstr>Requirement 9</vt:lpstr>
      <vt:lpstr>Dog Laws and Ordinances</vt:lpstr>
      <vt:lpstr>Requirement 10</vt:lpstr>
      <vt:lpstr>Careers Working with Dogs</vt:lpstr>
      <vt:lpstr>Careers Working with Dogs</vt:lpstr>
      <vt:lpstr>Careers Working with Dogs</vt:lpstr>
      <vt:lpstr>Careers Working with Dogs</vt:lpstr>
      <vt:lpstr>Careers Working with Dogs</vt:lpstr>
    </vt:vector>
  </TitlesOfParts>
  <Company>Templates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99</cp:revision>
  <dcterms:created xsi:type="dcterms:W3CDTF">2020-05-25T11:22:59Z</dcterms:created>
  <dcterms:modified xsi:type="dcterms:W3CDTF">2020-12-01T02:36:03Z</dcterms:modified>
</cp:coreProperties>
</file>